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4"/>
  </p:sldMasterIdLst>
  <p:notesMasterIdLst>
    <p:notesMasterId r:id="rId35"/>
  </p:notesMasterIdLst>
  <p:handoutMasterIdLst>
    <p:handoutMasterId r:id="rId36"/>
  </p:handoutMasterIdLst>
  <p:sldIdLst>
    <p:sldId id="256" r:id="rId5"/>
    <p:sldId id="577" r:id="rId6"/>
    <p:sldId id="611" r:id="rId7"/>
    <p:sldId id="587" r:id="rId8"/>
    <p:sldId id="521" r:id="rId9"/>
    <p:sldId id="509" r:id="rId10"/>
    <p:sldId id="579" r:id="rId11"/>
    <p:sldId id="507" r:id="rId12"/>
    <p:sldId id="592" r:id="rId13"/>
    <p:sldId id="522" r:id="rId14"/>
    <p:sldId id="613" r:id="rId15"/>
    <p:sldId id="568" r:id="rId16"/>
    <p:sldId id="604" r:id="rId17"/>
    <p:sldId id="615" r:id="rId18"/>
    <p:sldId id="603" r:id="rId19"/>
    <p:sldId id="621" r:id="rId20"/>
    <p:sldId id="626" r:id="rId21"/>
    <p:sldId id="627" r:id="rId22"/>
    <p:sldId id="630" r:id="rId23"/>
    <p:sldId id="631" r:id="rId24"/>
    <p:sldId id="524" r:id="rId25"/>
    <p:sldId id="632" r:id="rId26"/>
    <p:sldId id="528" r:id="rId27"/>
    <p:sldId id="605" r:id="rId28"/>
    <p:sldId id="529" r:id="rId29"/>
    <p:sldId id="533" r:id="rId30"/>
    <p:sldId id="536" r:id="rId31"/>
    <p:sldId id="537" r:id="rId32"/>
    <p:sldId id="538" r:id="rId33"/>
    <p:sldId id="539" r:id="rId34"/>
  </p:sldIdLst>
  <p:sldSz cx="12192000" cy="6858000"/>
  <p:notesSz cx="6858000" cy="17716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6"/>
    <p:restoredTop sz="94640"/>
  </p:normalViewPr>
  <p:slideViewPr>
    <p:cSldViewPr snapToGrid="0">
      <p:cViewPr varScale="1">
        <p:scale>
          <a:sx n="40" d="100"/>
          <a:sy n="40" d="100"/>
        </p:scale>
        <p:origin x="1002" y="5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270D966-6FC6-5F45-9623-C0329E852249}" type="datetimeFigureOut">
              <a:rPr lang="en-US" smtClean="0"/>
              <a:t>2/18/2020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217718-F9B1-0741-9C86-494CD3A58DC5}" type="slidenum">
              <a:rPr lang="en-US" smtClean="0"/>
              <a:t>‹#›</a:t>
            </a:fld>
            <a:endParaRPr lang="en-US"/>
          </a:p>
        </p:txBody>
      </p:sp>
    </p:spTree>
    <p:extLst>
      <p:ext uri="{BB962C8B-B14F-4D97-AF65-F5344CB8AC3E}">
        <p14:creationId xmlns:p14="http://schemas.microsoft.com/office/powerpoint/2010/main" val="720528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15DF5F1-5151-4D75-BB1F-4C8273D9DEA2}" type="datetimeFigureOut">
              <a:rPr lang="en-US" smtClean="0"/>
              <a:t>2/18/2020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92AD66-02EA-4D40-8640-5A22C515F7AF}"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p>
        </p:txBody>
      </p:sp>
      <p:sp>
        <p:nvSpPr>
          <p:cNvPr id="4" name="Slide Number Placeholder 3"/>
          <p:cNvSpPr>
            <a:spLocks noGrp="1"/>
          </p:cNvSpPr>
          <p:nvPr>
            <p:ph type="sldNum" sz="quarter" idx="10"/>
          </p:nvPr>
        </p:nvSpPr>
        <p:spPr/>
        <p:txBody>
          <a:bodyPr/>
          <a:lstStyle/>
          <a:p>
            <a:fld id="{8292AD66-02EA-4D40-8640-5A22C515F7AF}" type="slidenum">
              <a:rPr lang="en-US" smtClean="0"/>
              <a:t>1</a:t>
            </a:fld>
            <a:endParaRPr lang="en-US"/>
          </a:p>
        </p:txBody>
      </p:sp>
    </p:spTree>
    <p:extLst>
      <p:ext uri="{BB962C8B-B14F-4D97-AF65-F5344CB8AC3E}">
        <p14:creationId xmlns:p14="http://schemas.microsoft.com/office/powerpoint/2010/main" val="313573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entury Schoolbook" panose="02040604050505020304" pitchFamily="18" charset="0"/>
              </a:rPr>
              <a:t>As we move to the “Post-Secondary Goals and Supports” section of the IEP, it’s essential for the IEP team to remember that “parental and student input is </a:t>
            </a:r>
          </a:p>
          <a:p>
            <a:r>
              <a:rPr lang="en-US">
                <a:latin typeface="Century Schoolbook" panose="02040604050505020304" pitchFamily="18" charset="0"/>
              </a:rPr>
              <a:t>vital in determining postsecondary goals related to needed postsecondary education and training services for post-school activities, including independent living and employment. Students with disabilities and their parents should be knowledgeable about the range of transition services available, and how to access those services at the local level. School districts should encourage both the student and their parents to be fully engaged in discussions regarding the need for and availability of other services, including application and eligibility for VR services and supports to ensure formal connections with agencies and adult services, as appropriate.”</a:t>
            </a:r>
          </a:p>
          <a:p>
            <a:endParaRPr lang="en-US">
              <a:latin typeface="Century Schoolbook" panose="02040604050505020304" pitchFamily="18" charset="0"/>
            </a:endParaRPr>
          </a:p>
          <a:p>
            <a:r>
              <a:rPr lang="en-US">
                <a:latin typeface="Century Schoolbook" panose="02040604050505020304" pitchFamily="18" charset="0"/>
              </a:rPr>
              <a:t>U.S. Department of Education (Department), Office of Special Education and Rehabilitative Services, </a:t>
            </a:r>
            <a:r>
              <a:rPr lang="en-US" i="1">
                <a:latin typeface="Century Schoolbook" panose="02040604050505020304" pitchFamily="18" charset="0"/>
              </a:rPr>
              <a:t>A Transition Guide to Postsecondary Education and Employment for Students and Youth with Disabilities</a:t>
            </a:r>
            <a:r>
              <a:rPr lang="en-US">
                <a:latin typeface="Century Schoolbook" panose="02040604050505020304" pitchFamily="18" charset="0"/>
              </a:rPr>
              <a:t>, Washington, D.C., 2017. </a:t>
            </a:r>
          </a:p>
        </p:txBody>
      </p:sp>
      <p:sp>
        <p:nvSpPr>
          <p:cNvPr id="4" name="Slide Number Placeholder 3"/>
          <p:cNvSpPr>
            <a:spLocks noGrp="1"/>
          </p:cNvSpPr>
          <p:nvPr>
            <p:ph type="sldNum" sz="quarter" idx="10"/>
          </p:nvPr>
        </p:nvSpPr>
        <p:spPr/>
        <p:txBody>
          <a:bodyPr/>
          <a:lstStyle/>
          <a:p>
            <a:fld id="{8292AD66-02EA-4D40-8640-5A22C515F7AF}" type="slidenum">
              <a:rPr lang="en-US" smtClean="0"/>
              <a:t>10</a:t>
            </a:fld>
            <a:endParaRPr lang="en-US"/>
          </a:p>
        </p:txBody>
      </p:sp>
    </p:spTree>
    <p:extLst>
      <p:ext uri="{BB962C8B-B14F-4D97-AF65-F5344CB8AC3E}">
        <p14:creationId xmlns:p14="http://schemas.microsoft.com/office/powerpoint/2010/main" val="739646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71575"/>
            <a:ext cx="5578475" cy="3138488"/>
          </a:xfrm>
        </p:spPr>
      </p:sp>
      <p:sp>
        <p:nvSpPr>
          <p:cNvPr id="3" name="Notes Placeholder 2"/>
          <p:cNvSpPr>
            <a:spLocks noGrp="1"/>
          </p:cNvSpPr>
          <p:nvPr>
            <p:ph type="body" idx="1"/>
          </p:nvPr>
        </p:nvSpPr>
        <p:spPr/>
        <p:txBody>
          <a:bodyPr/>
          <a:lstStyle/>
          <a:p>
            <a:r>
              <a:rPr lang="en-US">
                <a:solidFill>
                  <a:srgbClr val="000000"/>
                </a:solidFill>
                <a:latin typeface="Century Schoolbook" panose="02040604050505020304" pitchFamily="18" charset="0"/>
              </a:rPr>
              <a:t>In the “Postsecondary Goals and Support”</a:t>
            </a:r>
            <a:r>
              <a:rPr lang="en-US" sz="1200">
                <a:latin typeface="Century Schoolbook" panose="02040604050505020304" pitchFamily="18" charset="0"/>
              </a:rPr>
              <a:t> section, the IEP team </a:t>
            </a:r>
            <a:r>
              <a:rPr lang="en-US">
                <a:latin typeface="Century Schoolbook" panose="02040604050505020304" pitchFamily="18" charset="0"/>
              </a:rPr>
              <a:t>will </a:t>
            </a:r>
            <a:r>
              <a:rPr lang="en-US" sz="1200">
                <a:latin typeface="Century Schoolbook" panose="02040604050505020304" pitchFamily="18" charset="0"/>
              </a:rPr>
              <a:t>develop/revise and </a:t>
            </a:r>
            <a:r>
              <a:rPr lang="en-US">
                <a:latin typeface="Century Schoolbook" panose="02040604050505020304" pitchFamily="18" charset="0"/>
              </a:rPr>
              <a:t>record t</a:t>
            </a:r>
            <a:r>
              <a:rPr lang="en-US" sz="1200">
                <a:latin typeface="Century Schoolbook" panose="02040604050505020304" pitchFamily="18" charset="0"/>
              </a:rPr>
              <a:t>he student’s postsecondary transition goals.  Questions such as :</a:t>
            </a:r>
          </a:p>
          <a:p>
            <a:endParaRPr lang="en-US" sz="1200">
              <a:latin typeface="Century Schoolbook" panose="02040604050505020304" pitchFamily="18" charset="0"/>
            </a:endParaRPr>
          </a:p>
          <a:p>
            <a:r>
              <a:rPr lang="en-US" sz="1200">
                <a:latin typeface="Century Schoolbook" panose="02040604050505020304" pitchFamily="18" charset="0"/>
              </a:rPr>
              <a:t>“Where and how will the student continue to learn and/or gain skills after graduation?”</a:t>
            </a:r>
          </a:p>
          <a:p>
            <a:r>
              <a:rPr lang="en-US" sz="1200">
                <a:latin typeface="Century Schoolbook" panose="02040604050505020304" pitchFamily="18" charset="0"/>
              </a:rPr>
              <a:t>“Where will the student work or how will the student engage in productive activities after graduation?”</a:t>
            </a:r>
          </a:p>
          <a:p>
            <a:r>
              <a:rPr lang="en-US" sz="1200">
                <a:latin typeface="Century Schoolbook" panose="02040604050505020304" pitchFamily="18" charset="0"/>
              </a:rPr>
              <a:t>“Where will the student live and what supports are needed?”</a:t>
            </a:r>
          </a:p>
          <a:p>
            <a:r>
              <a:rPr lang="en-US" sz="1200">
                <a:latin typeface="Century Schoolbook" panose="02040604050505020304" pitchFamily="18" charset="0"/>
              </a:rPr>
              <a:t>“Are there appropriate measurable postsecondary goals in the areas of training, education, employment, and, where appropriate, independent living skills?”</a:t>
            </a:r>
            <a:br>
              <a:rPr lang="en-US" sz="1200">
                <a:latin typeface="Century Schoolbook" panose="02040604050505020304" pitchFamily="18" charset="0"/>
              </a:rPr>
            </a:br>
            <a:r>
              <a:rPr lang="en-US" sz="1200">
                <a:latin typeface="Century Schoolbook" panose="02040604050505020304" pitchFamily="18" charset="0"/>
              </a:rPr>
              <a:t>“Are the postsecondary goals based upon age appropriate transition assessment(s)?”</a:t>
            </a:r>
            <a:br>
              <a:rPr lang="en-US" sz="1200">
                <a:latin typeface="Century Schoolbook" panose="02040604050505020304" pitchFamily="18" charset="0"/>
              </a:rPr>
            </a:br>
            <a:endParaRPr lang="en-US" sz="1200">
              <a:latin typeface="Century Schoolbook" panose="02040604050505020304" pitchFamily="18" charset="0"/>
            </a:endParaRPr>
          </a:p>
          <a:p>
            <a:r>
              <a:rPr lang="en-US" sz="1200">
                <a:latin typeface="Century Schoolbook" panose="02040604050505020304" pitchFamily="18" charset="0"/>
              </a:rPr>
              <a:t>will help the team formulate appropriate goals based upon the individual student’s strengths, preferences , interests and needs. </a:t>
            </a:r>
          </a:p>
          <a:p>
            <a:endParaRPr lang="en-US">
              <a:latin typeface="Century Schoolbook" panose="02040604050505020304" pitchFamily="18" charset="0"/>
            </a:endParaRPr>
          </a:p>
          <a:p>
            <a:r>
              <a:rPr lang="en-US">
                <a:latin typeface="Century Schoolbook" panose="02040604050505020304" pitchFamily="18" charset="0"/>
              </a:rPr>
              <a:t>And as mentioned earlier, it is important for teams to consider that  as “a  student gets older, the IEP Team must consider whether the student’s needs have changed, taking into account the student’s strengths, preferences and interests; and develop measurable goals that are focused on the student’s life after high school, specifying the transition services needed to help him or her reach those goals. “</a:t>
            </a:r>
          </a:p>
          <a:p>
            <a:endParaRPr lang="en-US">
              <a:latin typeface="Century Schoolbook" panose="02040604050505020304" pitchFamily="18" charset="0"/>
            </a:endParaRPr>
          </a:p>
          <a:p>
            <a:r>
              <a:rPr lang="en-US">
                <a:latin typeface="Century Schoolbook" panose="02040604050505020304" pitchFamily="18" charset="0"/>
              </a:rPr>
              <a:t>U.S. Department of Education (Department), Office of Special Education and Rehabilitative Services, </a:t>
            </a:r>
            <a:r>
              <a:rPr lang="en-US" i="1">
                <a:latin typeface="Century Schoolbook" panose="02040604050505020304" pitchFamily="18" charset="0"/>
              </a:rPr>
              <a:t>A Transition Guide to Postsecondary Education and Employment for Students and Youth with Disabilities</a:t>
            </a:r>
            <a:r>
              <a:rPr lang="en-US">
                <a:latin typeface="Century Schoolbook" panose="02040604050505020304" pitchFamily="18" charset="0"/>
              </a:rPr>
              <a:t>, Washington, D.C., 2017.  </a:t>
            </a:r>
          </a:p>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11</a:t>
            </a:fld>
            <a:endParaRPr lang="en-US"/>
          </a:p>
        </p:txBody>
      </p:sp>
    </p:spTree>
    <p:extLst>
      <p:ext uri="{BB962C8B-B14F-4D97-AF65-F5344CB8AC3E}">
        <p14:creationId xmlns:p14="http://schemas.microsoft.com/office/powerpoint/2010/main" val="307147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latin typeface="Century Schoolbook" panose="02040604050505020304" pitchFamily="18" charset="0"/>
              </a:rPr>
              <a:t>Read the slide.</a:t>
            </a:r>
            <a:endParaRPr lang="en-US">
              <a:latin typeface="Century Schoolbook" panose="02040604050505020304" pitchFamily="18" charset="0"/>
            </a:endParaRPr>
          </a:p>
        </p:txBody>
      </p:sp>
      <p:sp>
        <p:nvSpPr>
          <p:cNvPr id="4" name="Slide Number Placeholder 3"/>
          <p:cNvSpPr>
            <a:spLocks noGrp="1"/>
          </p:cNvSpPr>
          <p:nvPr>
            <p:ph type="sldNum" sz="quarter" idx="10"/>
          </p:nvPr>
        </p:nvSpPr>
        <p:spPr/>
        <p:txBody>
          <a:bodyPr/>
          <a:lstStyle/>
          <a:p>
            <a:pPr defTabSz="465887">
              <a:defRPr/>
            </a:pPr>
            <a:fld id="{FD7C48FD-71CA-824F-86FA-16F7947CA07A}" type="slidenum">
              <a:rPr lang="en-US">
                <a:solidFill>
                  <a:prstClr val="black"/>
                </a:solidFill>
                <a:latin typeface="Calibri" panose="020F0502020204030204"/>
              </a:rPr>
              <a:pPr defTabSz="465887">
                <a:defRPr/>
              </a:pPr>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3454056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p:spPr>
        <p:txBody>
          <a:bodyPr/>
          <a:lstStyle/>
          <a:p>
            <a:r>
              <a:rPr lang="en-US">
                <a:latin typeface="Century Schoolbook" panose="02040604050505020304" pitchFamily="18" charset="0"/>
              </a:rPr>
              <a:t>Here  is an example of postsecondary education and employment goals based upon our  example student “Ethan” from the present levels of performance section.</a:t>
            </a:r>
          </a:p>
        </p:txBody>
      </p:sp>
      <p:sp>
        <p:nvSpPr>
          <p:cNvPr id="4" name="Slide Number Placeholder 3"/>
          <p:cNvSpPr>
            <a:spLocks noGrp="1"/>
          </p:cNvSpPr>
          <p:nvPr>
            <p:ph type="sldNum" sz="quarter" idx="10"/>
          </p:nvPr>
        </p:nvSpPr>
        <p:spPr/>
        <p:txBody>
          <a:bodyPr/>
          <a:lstStyle/>
          <a:p>
            <a:fld id="{8292AD66-02EA-4D40-8640-5A22C515F7AF}" type="slidenum">
              <a:rPr lang="en-US" smtClean="0"/>
              <a:t>13</a:t>
            </a:fld>
            <a:endParaRPr lang="en-US"/>
          </a:p>
        </p:txBody>
      </p:sp>
    </p:spTree>
    <p:extLst>
      <p:ext uri="{BB962C8B-B14F-4D97-AF65-F5344CB8AC3E}">
        <p14:creationId xmlns:p14="http://schemas.microsoft.com/office/powerpoint/2010/main" val="1559561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2300" y="547688"/>
            <a:ext cx="5576888" cy="3136900"/>
          </a:xfrm>
        </p:spPr>
      </p:sp>
      <p:sp>
        <p:nvSpPr>
          <p:cNvPr id="3" name="Notes Placeholder 2"/>
          <p:cNvSpPr>
            <a:spLocks noGrp="1"/>
          </p:cNvSpPr>
          <p:nvPr>
            <p:ph type="body" idx="1"/>
          </p:nvPr>
        </p:nvSpPr>
        <p:spPr>
          <a:xfrm>
            <a:off x="622300" y="3850438"/>
            <a:ext cx="5608320" cy="3660458"/>
          </a:xfrm>
        </p:spPr>
        <p:txBody>
          <a:bodyPr/>
          <a:lstStyle/>
          <a:p>
            <a:r>
              <a:rPr lang="en-US">
                <a:latin typeface="Century Schoolbook" panose="02040604050505020304" pitchFamily="18" charset="0"/>
              </a:rPr>
              <a:t>After the postsecondary goals are developed, the IEP team moves to the next section of the IEP, “Postsecondary supports”.  In this section, the IEP team will determine the services and activities needed to assist the student in reaching his/her postsecondary goals.  When determining appropriate and individualized transition services and activities, it is necessary to review transition assessment data and to involve the student in the discussion, planning and development of activities. The IEP team might consider questions such as :</a:t>
            </a:r>
          </a:p>
          <a:p>
            <a:endParaRPr lang="en-US" altLang="en-US">
              <a:latin typeface="Century Schoolbook" panose="02040604050505020304" pitchFamily="18" charset="0"/>
            </a:endParaRPr>
          </a:p>
          <a:p>
            <a:r>
              <a:rPr lang="en-US" altLang="en-US">
                <a:latin typeface="Century Schoolbook" panose="02040604050505020304" pitchFamily="18" charset="0"/>
              </a:rPr>
              <a:t>“What skills, knowledge, and experiences must the student attain, this academic year, to support them in achieving their postsecondary goals?”</a:t>
            </a:r>
          </a:p>
          <a:p>
            <a:r>
              <a:rPr lang="en-US">
                <a:latin typeface="Century Schoolbook" panose="02040604050505020304" pitchFamily="18" charset="0"/>
              </a:rPr>
              <a:t>“Are there transition services in the IEP that will reasonably enable the student to meet his or her postsecondary goals?” </a:t>
            </a:r>
          </a:p>
          <a:p>
            <a:r>
              <a:rPr lang="en-US" altLang="en-US">
                <a:latin typeface="Century Schoolbook" panose="02040604050505020304" pitchFamily="18" charset="0"/>
              </a:rPr>
              <a:t>“Who is responsible for assisting the student in completing their transition activities/services?”</a:t>
            </a:r>
          </a:p>
          <a:p>
            <a:endParaRPr lang="en-US" altLang="en-US">
              <a:latin typeface="Century Schoolbook" panose="02040604050505020304" pitchFamily="18" charset="0"/>
            </a:endParaRPr>
          </a:p>
          <a:p>
            <a:r>
              <a:rPr lang="en-US" b="0" i="0" u="none" strike="noStrike" kern="1200" baseline="0">
                <a:latin typeface="Century Schoolbook" panose="02040604050505020304" pitchFamily="18" charset="0"/>
              </a:rPr>
              <a:t>And as</a:t>
            </a:r>
            <a:r>
              <a:rPr lang="en-US">
                <a:latin typeface="Century Schoolbook" panose="02040604050505020304" pitchFamily="18" charset="0"/>
              </a:rPr>
              <a:t> </a:t>
            </a:r>
            <a:r>
              <a:rPr lang="en-US" b="0" i="0" u="none" strike="noStrike" kern="1200" baseline="0">
                <a:latin typeface="Century Schoolbook" panose="02040604050505020304" pitchFamily="18" charset="0"/>
              </a:rPr>
              <a:t> you might remember……. “As a student gets older, the IEP Team must consider whether the student’s needs have changed, taking into account the student’s strengths, preferences and interests; and develop measurable goals that are focused on the student’s life after high school, specifying the transition services needed to help him or her reach those goals.”</a:t>
            </a:r>
          </a:p>
          <a:p>
            <a:endParaRPr lang="en-US" b="0" i="0" u="none" strike="noStrike" kern="1200" baseline="0">
              <a:solidFill>
                <a:schemeClr val="tx1"/>
              </a:solidFill>
              <a:latin typeface="Century Schoolbook" panose="02040604050505020304" pitchFamily="18" charset="0"/>
            </a:endParaRPr>
          </a:p>
          <a:p>
            <a:r>
              <a:rPr lang="en-US">
                <a:latin typeface="Century Schoolbook" panose="02040604050505020304" pitchFamily="18" charset="0"/>
              </a:rPr>
              <a:t>U.S. Department of Education (Department), Office of Special Education and Rehabilitative Services, </a:t>
            </a:r>
            <a:r>
              <a:rPr lang="en-US" i="1">
                <a:latin typeface="Century Schoolbook" panose="02040604050505020304" pitchFamily="18" charset="0"/>
              </a:rPr>
              <a:t>A Transition Guide to Postsecondary Education and Employment for Students and Youth with Disabilities</a:t>
            </a:r>
            <a:r>
              <a:rPr lang="en-US">
                <a:latin typeface="Century Schoolbook" panose="02040604050505020304" pitchFamily="18" charset="0"/>
              </a:rPr>
              <a:t>, Washington, D.C., 2017. </a:t>
            </a:r>
          </a:p>
          <a:p>
            <a:endParaRPr lang="en-US" b="0" i="0" u="none" strike="noStrike" kern="1200" baseline="0">
              <a:solidFill>
                <a:schemeClr val="tx1"/>
              </a:solidFill>
              <a:latin typeface="Century Schoolbook" panose="02040604050505020304" pitchFamily="18" charset="0"/>
            </a:endParaRPr>
          </a:p>
          <a:p>
            <a:endParaRPr lang="en-US" altLang="en-US">
              <a:latin typeface="Century Schoolbook" panose="02040604050505020304" pitchFamily="18" charset="0"/>
            </a:endParaRPr>
          </a:p>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14</a:t>
            </a:fld>
            <a:endParaRPr lang="en-US"/>
          </a:p>
        </p:txBody>
      </p:sp>
    </p:spTree>
    <p:extLst>
      <p:ext uri="{BB962C8B-B14F-4D97-AF65-F5344CB8AC3E}">
        <p14:creationId xmlns:p14="http://schemas.microsoft.com/office/powerpoint/2010/main" val="4209483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entury Schoolbook" panose="02040604050505020304" pitchFamily="18" charset="0"/>
              </a:rPr>
              <a:t>The IEP team determined the following transition services and activities for our example student.  Read the slide.</a:t>
            </a:r>
          </a:p>
        </p:txBody>
      </p:sp>
      <p:sp>
        <p:nvSpPr>
          <p:cNvPr id="4" name="Slide Number Placeholder 3"/>
          <p:cNvSpPr>
            <a:spLocks noGrp="1"/>
          </p:cNvSpPr>
          <p:nvPr>
            <p:ph type="sldNum" sz="quarter" idx="10"/>
          </p:nvPr>
        </p:nvSpPr>
        <p:spPr/>
        <p:txBody>
          <a:bodyPr/>
          <a:lstStyle/>
          <a:p>
            <a:fld id="{8292AD66-02EA-4D40-8640-5A22C515F7AF}" type="slidenum">
              <a:rPr lang="en-US" smtClean="0"/>
              <a:t>15</a:t>
            </a:fld>
            <a:endParaRPr lang="en-US"/>
          </a:p>
        </p:txBody>
      </p:sp>
    </p:spTree>
    <p:extLst>
      <p:ext uri="{BB962C8B-B14F-4D97-AF65-F5344CB8AC3E}">
        <p14:creationId xmlns:p14="http://schemas.microsoft.com/office/powerpoint/2010/main" val="1031437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entury Schoolbook" panose="02040604050505020304" pitchFamily="18" charset="0"/>
              </a:rPr>
              <a:t>Typically, instruction as a transition service is an activity that promotes access to the school curriculum to help students gain skills needed to meet postsecondary goals.  However, instruction as a transition service might also include activities to support students’ acquisition of daily living skills. </a:t>
            </a:r>
          </a:p>
          <a:p>
            <a:endParaRPr lang="en-US">
              <a:latin typeface="Century Schoolbook" panose="02040604050505020304" pitchFamily="18" charset="0"/>
            </a:endParaRPr>
          </a:p>
          <a:p>
            <a:r>
              <a:rPr lang="en-US" altLang="en-US">
                <a:latin typeface="Century Schoolbook" panose="02040604050505020304" pitchFamily="18" charset="0"/>
              </a:rPr>
              <a:t>The IEP team should discuss “What skills and knowledge are needed to achieve the student’s postsecondary goals?”</a:t>
            </a:r>
          </a:p>
          <a:p>
            <a:endParaRPr lang="en-US" altLang="en-US">
              <a:latin typeface="Century Schoolbook" panose="02040604050505020304" pitchFamily="18" charset="0"/>
            </a:endParaRPr>
          </a:p>
          <a:p>
            <a:r>
              <a:rPr lang="en-US" altLang="en-US">
                <a:latin typeface="Century Schoolbook" panose="02040604050505020304" pitchFamily="18" charset="0"/>
              </a:rPr>
              <a:t>Determining the skills and knowledge required for the student’s postsecondary goals is a great transition service/activity. </a:t>
            </a:r>
          </a:p>
          <a:p>
            <a:endParaRPr lang="en-US" altLang="en-US">
              <a:latin typeface="Century Schoolbook" panose="02040604050505020304" pitchFamily="18" charset="0"/>
            </a:endParaRPr>
          </a:p>
          <a:p>
            <a:r>
              <a:rPr lang="en-US" altLang="en-US">
                <a:latin typeface="Century Schoolbook" panose="02040604050505020304" pitchFamily="18" charset="0"/>
              </a:rPr>
              <a:t>For example: If a student will be a veterinarian when he/she graduates from high school, it will be important for them to research the skills and knowledge necessary to achieve this specific goal.  </a:t>
            </a:r>
          </a:p>
          <a:p>
            <a:endParaRPr lang="en-US" altLang="en-US">
              <a:latin typeface="Century Schoolbook" panose="02040604050505020304" pitchFamily="18" charset="0"/>
            </a:endParaRPr>
          </a:p>
          <a:p>
            <a:r>
              <a:rPr lang="en-US" altLang="en-US">
                <a:latin typeface="Century Schoolbook" panose="02040604050505020304" pitchFamily="18" charset="0"/>
              </a:rPr>
              <a:t>“What skills and knowledge does the student currently have to support them in achieving their postsecondary goals?” </a:t>
            </a:r>
          </a:p>
          <a:p>
            <a:endParaRPr lang="en-US" altLang="en-US">
              <a:latin typeface="Century Schoolbook" panose="02040604050505020304" pitchFamily="18" charset="0"/>
            </a:endParaRPr>
          </a:p>
          <a:p>
            <a:r>
              <a:rPr lang="en-US" altLang="en-US">
                <a:latin typeface="Century Schoolbook" panose="02040604050505020304" pitchFamily="18" charset="0"/>
              </a:rPr>
              <a:t>Gather information from a variety of sources (such as assessment data, student self-assessments, parent and school staff interviews and input, etc.). These identified skills would be considered the student’s strengths and will assist in generating a statement for the areas in which a Transition Service/Activity is not currently needed.</a:t>
            </a:r>
          </a:p>
          <a:p>
            <a:r>
              <a:rPr lang="en-US" altLang="en-US">
                <a:latin typeface="Century Schoolbook" panose="02040604050505020304" pitchFamily="18" charset="0"/>
              </a:rPr>
              <a:t>  </a:t>
            </a:r>
          </a:p>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16</a:t>
            </a:fld>
            <a:endParaRPr lang="en-US"/>
          </a:p>
        </p:txBody>
      </p:sp>
    </p:spTree>
    <p:extLst>
      <p:ext uri="{BB962C8B-B14F-4D97-AF65-F5344CB8AC3E}">
        <p14:creationId xmlns:p14="http://schemas.microsoft.com/office/powerpoint/2010/main" val="1921179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sz="1200" kern="1200">
                <a:solidFill>
                  <a:schemeClr val="tx1"/>
                </a:solidFill>
                <a:effectLst/>
                <a:latin typeface="Century Schoolbook" panose="02040604050505020304" pitchFamily="18" charset="0"/>
              </a:rPr>
              <a:t>Related Services are the supports needed for students to access postsecondary work, education, and living environments. </a:t>
            </a:r>
            <a:r>
              <a:rPr lang="en-US">
                <a:latin typeface="Century Schoolbook" panose="02040604050505020304" pitchFamily="18" charset="0"/>
              </a:rPr>
              <a:t>The IEP team works to </a:t>
            </a:r>
            <a:r>
              <a:rPr lang="en-US" sz="1200" kern="1200">
                <a:solidFill>
                  <a:schemeClr val="tx1"/>
                </a:solidFill>
                <a:effectLst/>
                <a:latin typeface="Century Schoolbook" panose="02040604050505020304" pitchFamily="18" charset="0"/>
              </a:rPr>
              <a:t>determine if related services are needed beyond high school, and if so the team helps identify outside agencies who might provide those services.  The IEP team also can help the student and family make the necessary connections with the outside agency prior to the student exiting high school.</a:t>
            </a:r>
            <a:endParaRPr lang="en-US">
              <a:latin typeface="Century Schoolbook" panose="02040604050505020304" pitchFamily="18" charset="0"/>
            </a:endParaRPr>
          </a:p>
        </p:txBody>
      </p:sp>
      <p:sp>
        <p:nvSpPr>
          <p:cNvPr id="4" name="Slide Number Placeholder 3"/>
          <p:cNvSpPr>
            <a:spLocks noGrp="1"/>
          </p:cNvSpPr>
          <p:nvPr>
            <p:ph type="sldNum" sz="quarter" idx="10"/>
          </p:nvPr>
        </p:nvSpPr>
        <p:spPr/>
        <p:txBody>
          <a:bodyPr/>
          <a:lstStyle/>
          <a:p>
            <a:fld id="{8292AD66-02EA-4D40-8640-5A22C515F7AF}" type="slidenum">
              <a:rPr lang="en-US" smtClean="0"/>
              <a:t>17</a:t>
            </a:fld>
            <a:endParaRPr lang="en-US"/>
          </a:p>
        </p:txBody>
      </p:sp>
    </p:spTree>
    <p:extLst>
      <p:ext uri="{BB962C8B-B14F-4D97-AF65-F5344CB8AC3E}">
        <p14:creationId xmlns:p14="http://schemas.microsoft.com/office/powerpoint/2010/main" val="4071105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Century Schoolbook" panose="02040604050505020304" pitchFamily="18" charset="0"/>
              </a:rPr>
              <a:t>Community experiences include a wide range of activities that are designed to promote the </a:t>
            </a:r>
            <a:r>
              <a:rPr lang="en-US">
                <a:latin typeface="Century Schoolbook" panose="02040604050505020304" pitchFamily="18" charset="0"/>
              </a:rPr>
              <a:t>s</a:t>
            </a:r>
            <a:r>
              <a:rPr lang="en-US" sz="1200" kern="1200">
                <a:solidFill>
                  <a:schemeClr val="tx1"/>
                </a:solidFill>
                <a:effectLst/>
                <a:latin typeface="Century Schoolbook" panose="02040604050505020304" pitchFamily="18" charset="0"/>
              </a:rPr>
              <a:t>uccessful </a:t>
            </a:r>
            <a:r>
              <a:rPr lang="en-US">
                <a:latin typeface="Century Schoolbook" panose="02040604050505020304" pitchFamily="18" charset="0"/>
              </a:rPr>
              <a:t>transition </a:t>
            </a:r>
            <a:r>
              <a:rPr lang="en-US" sz="1200" kern="1200">
                <a:solidFill>
                  <a:schemeClr val="tx1"/>
                </a:solidFill>
                <a:effectLst/>
                <a:latin typeface="Century Schoolbook" panose="02040604050505020304" pitchFamily="18" charset="0"/>
              </a:rPr>
              <a:t>from </a:t>
            </a:r>
            <a:r>
              <a:rPr lang="en-US">
                <a:latin typeface="Century Schoolbook" panose="02040604050505020304" pitchFamily="18" charset="0"/>
              </a:rPr>
              <a:t>student </a:t>
            </a:r>
            <a:r>
              <a:rPr lang="en-US" sz="1200" kern="1200">
                <a:solidFill>
                  <a:schemeClr val="tx1"/>
                </a:solidFill>
                <a:effectLst/>
                <a:latin typeface="Century Schoolbook" panose="02040604050505020304" pitchFamily="18" charset="0"/>
              </a:rPr>
              <a:t>to independent young adult in the community.  These activities </a:t>
            </a:r>
            <a:r>
              <a:rPr lang="en-US">
                <a:latin typeface="Century Schoolbook" panose="02040604050505020304" pitchFamily="18" charset="0"/>
              </a:rPr>
              <a:t>are </a:t>
            </a:r>
            <a:r>
              <a:rPr lang="en-US" sz="1200" kern="1200">
                <a:solidFill>
                  <a:schemeClr val="tx1"/>
                </a:solidFill>
                <a:effectLst/>
                <a:latin typeface="Century Schoolbook" panose="02040604050505020304" pitchFamily="18" charset="0"/>
              </a:rPr>
              <a:t>provided outside the school </a:t>
            </a:r>
            <a:r>
              <a:rPr lang="en-US">
                <a:latin typeface="Century Schoolbook" panose="02040604050505020304" pitchFamily="18" charset="0"/>
              </a:rPr>
              <a:t>environment.</a:t>
            </a:r>
            <a:endParaRPr lang="en-US" sz="1200" kern="1200">
              <a:solidFill>
                <a:schemeClr val="tx1"/>
              </a:solidFill>
              <a:effectLst/>
              <a:latin typeface="Century Schoolbook" panose="02040604050505020304" pitchFamily="18" charset="0"/>
            </a:endParaRPr>
          </a:p>
          <a:p>
            <a:endParaRPr lang="en-US"/>
          </a:p>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18</a:t>
            </a:fld>
            <a:endParaRPr lang="en-US"/>
          </a:p>
        </p:txBody>
      </p:sp>
    </p:spTree>
    <p:extLst>
      <p:ext uri="{BB962C8B-B14F-4D97-AF65-F5344CB8AC3E}">
        <p14:creationId xmlns:p14="http://schemas.microsoft.com/office/powerpoint/2010/main" val="2358621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Century Schoolbook" panose="02040604050505020304" pitchFamily="18" charset="0"/>
              </a:rPr>
              <a:t>Employment Development services are instrumental in helping the student develop his/her postsecondary goals. </a:t>
            </a:r>
            <a:r>
              <a:rPr lang="en-US">
                <a:latin typeface="Century Schoolbook" panose="02040604050505020304" pitchFamily="18" charset="0"/>
              </a:rPr>
              <a:t>Many times w</a:t>
            </a:r>
            <a:r>
              <a:rPr lang="en-US" sz="1200" kern="1200">
                <a:solidFill>
                  <a:schemeClr val="tx1"/>
                </a:solidFill>
                <a:effectLst/>
                <a:latin typeface="Century Schoolbook" panose="02040604050505020304" pitchFamily="18" charset="0"/>
              </a:rPr>
              <a:t>ork based experiences are key to the process of </a:t>
            </a:r>
            <a:r>
              <a:rPr lang="en-US">
                <a:latin typeface="Century Schoolbook" panose="02040604050505020304" pitchFamily="18" charset="0"/>
              </a:rPr>
              <a:t>finalizing </a:t>
            </a:r>
            <a:r>
              <a:rPr lang="en-US" sz="1200" kern="1200">
                <a:solidFill>
                  <a:schemeClr val="tx1"/>
                </a:solidFill>
                <a:effectLst/>
                <a:latin typeface="Century Schoolbook" panose="02040604050505020304" pitchFamily="18" charset="0"/>
              </a:rPr>
              <a:t>postsecondary goals.  </a:t>
            </a:r>
          </a:p>
          <a:p>
            <a:r>
              <a:rPr lang="en-US" sz="1200" kern="1200">
                <a:solidFill>
                  <a:schemeClr val="tx1"/>
                </a:solidFill>
                <a:effectLst/>
                <a:latin typeface="Century Schoolbook" panose="02040604050505020304" pitchFamily="18" charset="0"/>
              </a:rPr>
              <a:t> </a:t>
            </a:r>
          </a:p>
          <a:p>
            <a:r>
              <a:rPr lang="en-US" sz="1200" kern="1200">
                <a:solidFill>
                  <a:schemeClr val="tx1"/>
                </a:solidFill>
                <a:effectLst/>
                <a:latin typeface="Century Schoolbook" panose="02040604050505020304" pitchFamily="18" charset="0"/>
              </a:rPr>
              <a:t>Remember:</a:t>
            </a:r>
          </a:p>
          <a:p>
            <a:r>
              <a:rPr lang="en-US" sz="1200" kern="1200">
                <a:solidFill>
                  <a:schemeClr val="tx1"/>
                </a:solidFill>
                <a:effectLst/>
                <a:latin typeface="Century Schoolbook" panose="02040604050505020304" pitchFamily="18" charset="0"/>
              </a:rPr>
              <a:t>The focus for postsecondary employment goals for all students with disabilities is integrated competitive employment, which is defined as employment at a competitive wage or at least minimum wage.</a:t>
            </a:r>
          </a:p>
          <a:p>
            <a:endParaRPr lang="en-US">
              <a:effectLst/>
              <a:latin typeface="Arial" panose="020B0604020202020204" pitchFamily="34" charset="0"/>
            </a:endParaRPr>
          </a:p>
          <a:p>
            <a:endParaRPr lang="en-US"/>
          </a:p>
          <a:p>
            <a:endParaRPr lang="en-US"/>
          </a:p>
          <a:p>
            <a:endParaRPr lang="en-US"/>
          </a:p>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19</a:t>
            </a:fld>
            <a:endParaRPr lang="en-US"/>
          </a:p>
        </p:txBody>
      </p:sp>
    </p:spTree>
    <p:extLst>
      <p:ext uri="{BB962C8B-B14F-4D97-AF65-F5344CB8AC3E}">
        <p14:creationId xmlns:p14="http://schemas.microsoft.com/office/powerpoint/2010/main" val="4182994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r>
              <a:rPr lang="en-US">
                <a:latin typeface="Century Schoolbook" panose="02040604050505020304" pitchFamily="18" charset="0"/>
              </a:rPr>
              <a:t>Read slide.</a:t>
            </a:r>
          </a:p>
        </p:txBody>
      </p:sp>
      <p:sp>
        <p:nvSpPr>
          <p:cNvPr id="4" name="Slide Number Placeholder 3"/>
          <p:cNvSpPr>
            <a:spLocks noGrp="1"/>
          </p:cNvSpPr>
          <p:nvPr>
            <p:ph type="sldNum" sz="quarter" idx="10"/>
          </p:nvPr>
        </p:nvSpPr>
        <p:spPr/>
        <p:txBody>
          <a:bodyPr/>
          <a:lstStyle/>
          <a:p>
            <a:fld id="{8292AD66-02EA-4D40-8640-5A22C515F7AF}" type="slidenum">
              <a:rPr lang="en-US" smtClean="0"/>
              <a:t>2</a:t>
            </a:fld>
            <a:endParaRPr lang="en-US"/>
          </a:p>
        </p:txBody>
      </p:sp>
    </p:spTree>
    <p:extLst>
      <p:ext uri="{BB962C8B-B14F-4D97-AF65-F5344CB8AC3E}">
        <p14:creationId xmlns:p14="http://schemas.microsoft.com/office/powerpoint/2010/main" val="39295146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Century Schoolbook" panose="02040604050505020304" pitchFamily="18" charset="0"/>
              </a:rPr>
              <a:t>Daily living skills are included, “if appropriate” to support the student’s ability to do those activities that most adults do every day.  A functional vocational evaluation is  a process of gathering student data  through situational assessments where the actual skills and/or job are performed.  While we typically think of daily living skills as transition services for our most severely impaired students, it should not to be simply ruled out as a </a:t>
            </a:r>
            <a:r>
              <a:rPr lang="en-US">
                <a:latin typeface="Century Schoolbook" panose="02040604050505020304" pitchFamily="18" charset="0"/>
              </a:rPr>
              <a:t>possible transition service f</a:t>
            </a:r>
            <a:r>
              <a:rPr lang="en-US" sz="1200" kern="1200">
                <a:solidFill>
                  <a:schemeClr val="tx1"/>
                </a:solidFill>
                <a:effectLst/>
                <a:latin typeface="Century Schoolbook" panose="02040604050505020304" pitchFamily="18" charset="0"/>
              </a:rPr>
              <a:t>or higher functioning students.</a:t>
            </a:r>
            <a:endParaRPr lang="en-US">
              <a:latin typeface="Century Schoolbook" panose="02040604050505020304" pitchFamily="18" charset="0"/>
            </a:endParaRPr>
          </a:p>
        </p:txBody>
      </p:sp>
      <p:sp>
        <p:nvSpPr>
          <p:cNvPr id="4" name="Slide Number Placeholder 3"/>
          <p:cNvSpPr>
            <a:spLocks noGrp="1"/>
          </p:cNvSpPr>
          <p:nvPr>
            <p:ph type="sldNum" sz="quarter" idx="10"/>
          </p:nvPr>
        </p:nvSpPr>
        <p:spPr/>
        <p:txBody>
          <a:bodyPr/>
          <a:lstStyle/>
          <a:p>
            <a:fld id="{8292AD66-02EA-4D40-8640-5A22C515F7AF}" type="slidenum">
              <a:rPr lang="en-US" smtClean="0"/>
              <a:t>20</a:t>
            </a:fld>
            <a:endParaRPr lang="en-US"/>
          </a:p>
        </p:txBody>
      </p:sp>
    </p:spTree>
    <p:extLst>
      <p:ext uri="{BB962C8B-B14F-4D97-AF65-F5344CB8AC3E}">
        <p14:creationId xmlns:p14="http://schemas.microsoft.com/office/powerpoint/2010/main" val="3330240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entury Schoolbook" panose="02040604050505020304" pitchFamily="18" charset="0"/>
              </a:rPr>
              <a:t>It is important to “note that postsecondary goals and transition services are just one component of a student’s IEP. It is also important for the student’s other annual IEP goals to complement and address the student’s transition service needs, as appropriate. IEP Teams assess the relationship of the student’s postsecondary goals to the student’s needs in developing other annual IEP goals.”</a:t>
            </a:r>
          </a:p>
          <a:p>
            <a:endParaRPr lang="en-US">
              <a:latin typeface="Century Schoolbook" panose="02040604050505020304" pitchFamily="18" charset="0"/>
            </a:endParaRPr>
          </a:p>
          <a:p>
            <a:r>
              <a:rPr lang="en-US">
                <a:latin typeface="Century Schoolbook" panose="02040604050505020304" pitchFamily="18" charset="0"/>
              </a:rPr>
              <a:t>In this example, the student‘s identified weaknesses in written language are addressed through an annual IEP goal. This goal  supports the student’s postsecondary goals  as  improvements in his written communication skills will help him complete future employment responsibilities such as: composing  formal letters, developing business contracts, completing employee evaluations, etc. </a:t>
            </a:r>
          </a:p>
          <a:p>
            <a:endParaRPr lang="en-US" i="1">
              <a:latin typeface="Century Schoolbook" panose="02040604050505020304" pitchFamily="18" charset="0"/>
            </a:endParaRPr>
          </a:p>
          <a:p>
            <a:r>
              <a:rPr lang="en-US">
                <a:latin typeface="Century Schoolbook" panose="02040604050505020304" pitchFamily="18" charset="0"/>
              </a:rPr>
              <a:t>U.S. Department of Education (Department), Office of Special Education and Rehabilitative Services, </a:t>
            </a:r>
            <a:r>
              <a:rPr lang="en-US" i="1">
                <a:latin typeface="Century Schoolbook" panose="02040604050505020304" pitchFamily="18" charset="0"/>
              </a:rPr>
              <a:t>A Transition Guide to Postsecondary Education and Employment for Students and Youth with Disabilities</a:t>
            </a:r>
            <a:r>
              <a:rPr lang="en-US">
                <a:latin typeface="Century Schoolbook" panose="02040604050505020304" pitchFamily="18" charset="0"/>
              </a:rPr>
              <a:t>, Washington, D.C., 2017. </a:t>
            </a:r>
          </a:p>
        </p:txBody>
      </p:sp>
      <p:sp>
        <p:nvSpPr>
          <p:cNvPr id="4" name="Slide Number Placeholder 3"/>
          <p:cNvSpPr>
            <a:spLocks noGrp="1"/>
          </p:cNvSpPr>
          <p:nvPr>
            <p:ph type="sldNum" sz="quarter" idx="10"/>
          </p:nvPr>
        </p:nvSpPr>
        <p:spPr/>
        <p:txBody>
          <a:bodyPr/>
          <a:lstStyle/>
          <a:p>
            <a:fld id="{8292AD66-02EA-4D40-8640-5A22C515F7AF}" type="slidenum">
              <a:rPr lang="en-US" smtClean="0"/>
              <a:t>21</a:t>
            </a:fld>
            <a:endParaRPr lang="en-US"/>
          </a:p>
        </p:txBody>
      </p:sp>
    </p:spTree>
    <p:extLst>
      <p:ext uri="{BB962C8B-B14F-4D97-AF65-F5344CB8AC3E}">
        <p14:creationId xmlns:p14="http://schemas.microsoft.com/office/powerpoint/2010/main" val="1340812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Specific information regarding inviting outside agencies can be found in the Invitation Training Module. </a:t>
            </a:r>
          </a:p>
          <a:p>
            <a:endParaRPr lang="en-US">
              <a:cs typeface="Calibri"/>
            </a:endParaRPr>
          </a:p>
          <a:p>
            <a:r>
              <a:rPr lang="en-US"/>
              <a:t>“</a:t>
            </a:r>
            <a:r>
              <a:rPr lang="en-US">
                <a:latin typeface="Century Schoolbook" panose="02040604050505020304" pitchFamily="18" charset="0"/>
              </a:rPr>
              <a:t>There are a number of opportunities and programs available for students preparing to exit secondary school. Many of these education and training opportunities involve formal or informal connections between educational, VR, employment, training, social services, and health services agencies. Specifically, high schools, career centers, community colleges, four-year colleges and universities, and State technical colleges are key partners. These partners offer Federal, State, and local funds to assist a student preparing for postsecondary education</a:t>
            </a:r>
            <a:endParaRPr lang="en-US"/>
          </a:p>
          <a:p>
            <a:endParaRPr lang="en-US">
              <a:latin typeface="Century Schoolbook" panose="02040604050505020304" pitchFamily="18" charset="0"/>
            </a:endParaRPr>
          </a:p>
          <a:p>
            <a:r>
              <a:rPr lang="en-US">
                <a:latin typeface="Century Schoolbook" panose="02040604050505020304" pitchFamily="18" charset="0"/>
              </a:rPr>
              <a:t>Specifically, the participation of a VR agency representative on the IEP Team helps to ensure that the vocational- or employment-related provisions in the IEP provide a bridge from the receipt of services provided by secondary schools to the receipt of services provided by VR agencies. Further, recent amendments to the Rehabilitation Act authorize the VR agency, along with the school, to provide or arrange for the early provision of pre-employment transition services for all students with disabilities who are eligible or potentially eligible for VR services. Representation of the VR agency at the IEP meeting fosters the opportunity for pre-employment transition services to be provided early and in keeping with the student’s IEP goals.”</a:t>
            </a:r>
          </a:p>
          <a:p>
            <a:endParaRPr lang="en-US">
              <a:latin typeface="Century Schoolbook" panose="02040604050505020304" pitchFamily="18" charset="0"/>
            </a:endParaRPr>
          </a:p>
          <a:p>
            <a:r>
              <a:rPr lang="en-US">
                <a:latin typeface="Century Schoolbook" panose="02040604050505020304" pitchFamily="18" charset="0"/>
              </a:rPr>
              <a:t>U.S. Department of Education (Department), Office of Special Education and Rehabilitative Services, </a:t>
            </a:r>
            <a:r>
              <a:rPr lang="en-US" i="1">
                <a:latin typeface="Century Schoolbook" panose="02040604050505020304" pitchFamily="18" charset="0"/>
              </a:rPr>
              <a:t>A Transition Guide to Postsecondary Education and Employment for Students and Youth with Disabilities</a:t>
            </a:r>
            <a:r>
              <a:rPr lang="en-US">
                <a:latin typeface="Century Schoolbook" panose="02040604050505020304" pitchFamily="18" charset="0"/>
              </a:rPr>
              <a:t>, Washington, D.C., 2017. </a:t>
            </a:r>
          </a:p>
        </p:txBody>
      </p:sp>
      <p:sp>
        <p:nvSpPr>
          <p:cNvPr id="4" name="Slide Number Placeholder 3"/>
          <p:cNvSpPr>
            <a:spLocks noGrp="1"/>
          </p:cNvSpPr>
          <p:nvPr>
            <p:ph type="sldNum" sz="quarter" idx="10"/>
          </p:nvPr>
        </p:nvSpPr>
        <p:spPr/>
        <p:txBody>
          <a:bodyPr/>
          <a:lstStyle/>
          <a:p>
            <a:fld id="{8292AD66-02EA-4D40-8640-5A22C515F7AF}" type="slidenum">
              <a:rPr lang="en-US" smtClean="0"/>
              <a:t>22</a:t>
            </a:fld>
            <a:endParaRPr lang="en-US"/>
          </a:p>
        </p:txBody>
      </p:sp>
    </p:spTree>
    <p:extLst>
      <p:ext uri="{BB962C8B-B14F-4D97-AF65-F5344CB8AC3E}">
        <p14:creationId xmlns:p14="http://schemas.microsoft.com/office/powerpoint/2010/main" val="497287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Century Schoolbook" panose="02040604050505020304" pitchFamily="18" charset="0"/>
            </a:endParaRPr>
          </a:p>
        </p:txBody>
      </p:sp>
      <p:sp>
        <p:nvSpPr>
          <p:cNvPr id="4" name="Slide Number Placeholder 3"/>
          <p:cNvSpPr>
            <a:spLocks noGrp="1"/>
          </p:cNvSpPr>
          <p:nvPr>
            <p:ph type="sldNum" sz="quarter" idx="10"/>
          </p:nvPr>
        </p:nvSpPr>
        <p:spPr/>
        <p:txBody>
          <a:bodyPr/>
          <a:lstStyle/>
          <a:p>
            <a:fld id="{8292AD66-02EA-4D40-8640-5A22C515F7AF}" type="slidenum">
              <a:rPr lang="en-US" smtClean="0"/>
              <a:t>23</a:t>
            </a:fld>
            <a:endParaRPr lang="en-US"/>
          </a:p>
        </p:txBody>
      </p:sp>
    </p:spTree>
    <p:extLst>
      <p:ext uri="{BB962C8B-B14F-4D97-AF65-F5344CB8AC3E}">
        <p14:creationId xmlns:p14="http://schemas.microsoft.com/office/powerpoint/2010/main" val="2984389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4530" y="4464367"/>
            <a:ext cx="5608320" cy="3660458"/>
          </a:xfrm>
        </p:spPr>
        <p:txBody>
          <a:bodyPr/>
          <a:lstStyle/>
          <a:p>
            <a:endParaRPr lang="en-US">
              <a:latin typeface="Century Schoolbook" panose="02040604050505020304" pitchFamily="18" charset="0"/>
              <a:ea typeface="Verdana" panose="020B0604030504040204" pitchFamily="34" charset="0"/>
              <a:cs typeface="Verdana" panose="020B0604030504040204" pitchFamily="34" charset="0"/>
            </a:endParaRPr>
          </a:p>
          <a:p>
            <a:r>
              <a:rPr lang="en-US">
                <a:latin typeface="Century Schoolbook" panose="02040604050505020304" pitchFamily="18" charset="0"/>
                <a:ea typeface="Verdana" panose="020B0604030504040204" pitchFamily="34" charset="0"/>
                <a:cs typeface="Verdana" panose="020B0604030504040204" pitchFamily="34" charset="0"/>
              </a:rPr>
              <a:t>There are two parts to the Age of Majority and Transfer of Rights process. </a:t>
            </a:r>
          </a:p>
          <a:p>
            <a:r>
              <a:rPr lang="en-US">
                <a:latin typeface="Century Schoolbook" panose="02040604050505020304" pitchFamily="18" charset="0"/>
                <a:ea typeface="Verdana" panose="020B0604030504040204" pitchFamily="34" charset="0"/>
                <a:cs typeface="Verdana" panose="020B0604030504040204" pitchFamily="34" charset="0"/>
              </a:rPr>
              <a:t>The first part is informing the student and parent that the transfer of rights is forthcoming at age 18; this part is done one year prior to the student turning 18. The YES box must be checked to indicate that student has been informed of the upcoming transfer of rights at age 18 and must be included in the intent in the Prior Written Notice. The team must document the date the Transfer of Rights discussion associated with the Age of Majority was held and should document any resources that were provided to the student and parents. In addition to the IEP and PWN, documentation may also be completed through a separate form created by the LEA.</a:t>
            </a:r>
          </a:p>
          <a:p>
            <a:r>
              <a:rPr lang="en-US">
                <a:latin typeface="Century Schoolbook" panose="02040604050505020304" pitchFamily="18" charset="0"/>
                <a:ea typeface="Verdana" panose="020B0604030504040204" pitchFamily="34" charset="0"/>
                <a:cs typeface="Verdana" panose="020B0604030504040204" pitchFamily="34" charset="0"/>
              </a:rPr>
              <a:t> </a:t>
            </a:r>
          </a:p>
          <a:p>
            <a:r>
              <a:rPr lang="en-US">
                <a:latin typeface="Century Schoolbook" panose="02040604050505020304" pitchFamily="18" charset="0"/>
                <a:ea typeface="Verdana" panose="020B0604030504040204" pitchFamily="34" charset="0"/>
                <a:cs typeface="Verdana" panose="020B0604030504040204" pitchFamily="34" charset="0"/>
              </a:rPr>
              <a:t>The second part of the process is to notify and document that the transfer of rights has occurred; this part is done at age 18 and must be included in the intent in the Prior Written Notice. The IEP team should again check the YES box once the transfer of rights has occurred.  </a:t>
            </a:r>
          </a:p>
          <a:p>
            <a:endParaRPr lang="en-US">
              <a:latin typeface="Century Schoolbook" panose="02040604050505020304" pitchFamily="18" charset="0"/>
            </a:endParaRPr>
          </a:p>
          <a:p>
            <a:r>
              <a:rPr lang="en-US">
                <a:latin typeface="Century Schoolbook" panose="02040604050505020304" pitchFamily="18" charset="0"/>
                <a:ea typeface="Verdana" panose="020B0604030504040204" pitchFamily="34" charset="0"/>
                <a:cs typeface="Verdana" panose="020B0604030504040204" pitchFamily="34" charset="0"/>
              </a:rPr>
              <a:t>It is best practice to provide the student and parent with additional information and resources associated with transfer of rights and alternatives to guardianship. </a:t>
            </a:r>
          </a:p>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24</a:t>
            </a:fld>
            <a:endParaRPr lang="en-US"/>
          </a:p>
        </p:txBody>
      </p:sp>
    </p:spTree>
    <p:extLst>
      <p:ext uri="{BB962C8B-B14F-4D97-AF65-F5344CB8AC3E}">
        <p14:creationId xmlns:p14="http://schemas.microsoft.com/office/powerpoint/2010/main" val="1540302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entury Schoolbook" panose="02040604050505020304" pitchFamily="18" charset="0"/>
              </a:rPr>
              <a:t>We will review is the “Summary of Performance” document.  “A summary of performance (SOP) is required for each student with an IEP whose eligibility for services under </a:t>
            </a:r>
            <a:r>
              <a:rPr lang="en-US" i="1">
                <a:latin typeface="Century Schoolbook" panose="02040604050505020304" pitchFamily="18" charset="0"/>
              </a:rPr>
              <a:t>IDEA </a:t>
            </a:r>
            <a:r>
              <a:rPr lang="en-US">
                <a:latin typeface="Century Schoolbook" panose="02040604050505020304" pitchFamily="18" charset="0"/>
              </a:rPr>
              <a:t>terminates due to graduation from secondary school with a regular high school diploma or due to exceeding the age of eligibility for FAPE under State law. The school district must provide the student with a summary of the student's academic achievement and functional performance that includes recommendations on how to assist the student in meeting the student's postsecondary goals. This summary of the student’s achievement and performance can be used to assist the student in accessing postsecondary education and/or employment services.”</a:t>
            </a:r>
          </a:p>
          <a:p>
            <a:endParaRPr lang="en-US">
              <a:latin typeface="Century Schoolbook" panose="02040604050505020304" pitchFamily="18" charset="0"/>
            </a:endParaRPr>
          </a:p>
          <a:p>
            <a:endParaRPr lang="en-US">
              <a:latin typeface="Century Schoolbook" panose="02040604050505020304" pitchFamily="18" charset="0"/>
            </a:endParaRPr>
          </a:p>
          <a:p>
            <a:r>
              <a:rPr lang="en-US">
                <a:latin typeface="Century Schoolbook" panose="02040604050505020304" pitchFamily="18" charset="0"/>
              </a:rPr>
              <a:t>U.S. Department of Education (Department), Office of Special Education and Rehabilitative Services, </a:t>
            </a:r>
            <a:r>
              <a:rPr lang="en-US" i="1">
                <a:latin typeface="Century Schoolbook" panose="02040604050505020304" pitchFamily="18" charset="0"/>
              </a:rPr>
              <a:t>A Transition Guide to Postsecondary Education and Employment for Students and Youth with Disabilities</a:t>
            </a:r>
            <a:r>
              <a:rPr lang="en-US">
                <a:latin typeface="Century Schoolbook" panose="02040604050505020304" pitchFamily="18" charset="0"/>
              </a:rPr>
              <a:t>, Washington, D.C., 2017. </a:t>
            </a:r>
          </a:p>
          <a:p>
            <a:endParaRPr lang="en-US"/>
          </a:p>
          <a:p>
            <a:r>
              <a:rPr lang="en-US"/>
              <a:t> </a:t>
            </a:r>
          </a:p>
        </p:txBody>
      </p:sp>
      <p:sp>
        <p:nvSpPr>
          <p:cNvPr id="4" name="Slide Number Placeholder 3"/>
          <p:cNvSpPr>
            <a:spLocks noGrp="1"/>
          </p:cNvSpPr>
          <p:nvPr>
            <p:ph type="sldNum" sz="quarter" idx="10"/>
          </p:nvPr>
        </p:nvSpPr>
        <p:spPr/>
        <p:txBody>
          <a:bodyPr/>
          <a:lstStyle/>
          <a:p>
            <a:fld id="{8292AD66-02EA-4D40-8640-5A22C515F7AF}" type="slidenum">
              <a:rPr lang="en-US" smtClean="0"/>
              <a:t>25</a:t>
            </a:fld>
            <a:endParaRPr lang="en-US"/>
          </a:p>
        </p:txBody>
      </p:sp>
    </p:spTree>
    <p:extLst>
      <p:ext uri="{BB962C8B-B14F-4D97-AF65-F5344CB8AC3E}">
        <p14:creationId xmlns:p14="http://schemas.microsoft.com/office/powerpoint/2010/main" val="8408951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entury Schoolbook" panose="02040604050505020304" pitchFamily="18" charset="0"/>
              </a:rPr>
              <a:t>The intent of the Summary of Performance document (SOP) is to promote success and facilitate the student’s transition from high school to postsecondary training or employment. The  SOP  provides the student with a summary of his/her  academic achievement and functional performance in order to assist with the transition beyond high school. </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a:latin typeface="Century Schoolbook" panose="02040604050505020304" pitchFamily="18" charset="0"/>
            </a:endParaRPr>
          </a:p>
          <a:p>
            <a:pPr defTabSz="931774">
              <a:defRPr/>
            </a:pPr>
            <a:r>
              <a:rPr lang="en-US">
                <a:latin typeface="Century Schoolbook" panose="02040604050505020304" pitchFamily="18" charset="0"/>
              </a:rPr>
              <a:t>While the SOP is designed to assist the student in transition from high school to post school activities, including postsecondary education, training and/or employment,   it also can provide  documentation that might prove useful in establishing a student’s eligibility under Section 504 of the Rehabilitation Act and the Americans with Disabilities Act and also assist in the identification of reasonable accommodations and supports in postsecondary settings.</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a:latin typeface="Century Schoolbook" panose="02040604050505020304" pitchFamily="18" charset="0"/>
            </a:endParaRPr>
          </a:p>
          <a:p>
            <a:r>
              <a:rPr lang="en-US">
                <a:latin typeface="Century Schoolbook" panose="02040604050505020304" pitchFamily="18" charset="0"/>
              </a:rPr>
              <a:t>Section 614(c)(5) of the IDEA does not require the LEA to include in the SOP the documentation necessary to determine a child’s eligibility for another program or service, such as the State VR Services program, or the child’s need for accommodations in college or in other postsecondary educational settings.  However, the SOP may include information that may assist another program to determine a student’s eligibility for services or accommodations.  For example, section 102(a)(4) of the Rehabilitation Act of 1973, as amended, requires the State VR Services program to use information submitted by education officials to assist in making eligibility determinations for students with disabilities.  The SOP is one of the educational records that may be used to provide information to determine a student’s eligibility for VR services.</a:t>
            </a:r>
          </a:p>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26</a:t>
            </a:fld>
            <a:endParaRPr lang="en-US"/>
          </a:p>
        </p:txBody>
      </p:sp>
    </p:spTree>
    <p:extLst>
      <p:ext uri="{BB962C8B-B14F-4D97-AF65-F5344CB8AC3E}">
        <p14:creationId xmlns:p14="http://schemas.microsoft.com/office/powerpoint/2010/main" val="14423503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entury Schoolbook" panose="02040604050505020304" pitchFamily="18" charset="0"/>
              </a:rPr>
              <a:t> In general, an SOP that informs the State VR Services program and/ or institution of postsecondary learning of the student’s academic and vocational functional performance may minimize delays in the transition service delivery system and better prepare the student for a successful career</a:t>
            </a:r>
          </a:p>
          <a:p>
            <a:endParaRPr lang="en-US">
              <a:latin typeface="Century Schoolbook" panose="02040604050505020304" pitchFamily="18" charset="0"/>
            </a:endParaRPr>
          </a:p>
          <a:p>
            <a:r>
              <a:rPr lang="en-US">
                <a:latin typeface="Century Schoolbook" panose="02040604050505020304" pitchFamily="18" charset="0"/>
              </a:rPr>
              <a:t>A postsecondary student who has identified him or herself as an individual with a disability and has requested academic adjustments, auxiliary aids or modifications of policies, practices or procedures from an institution of postsecondary education may, consistent with an institution’s documentation requirements, provide the institution with the SOP as part of the documentation to be used by the institution to determine whether the student has an impairment that substantially limits a major life activity, as defined under Section 504 of the Rehabilitation Act (Section 504) and/or the Americans with Disabilities Act (ADA), and requires academic adjustments as defined in the Section 504 regulations at 34 CFR §104.44.  Institutions may set their own requirements for documentation so long as they are reasonable and comply with Section 504 and the ADA.</a:t>
            </a:r>
          </a:p>
          <a:p>
            <a:endParaRPr lang="en-US">
              <a:latin typeface="Century Schoolbook" panose="02040604050505020304" pitchFamily="18" charset="0"/>
            </a:endParaRPr>
          </a:p>
          <a:p>
            <a:r>
              <a:rPr lang="en-US">
                <a:latin typeface="Century Schoolbook" panose="02040604050505020304" pitchFamily="18" charset="0"/>
              </a:rPr>
              <a:t> In addition to providing information that may be used to determine a student’s eligibility for VR services, the SOP serves as a functional document that provides the VR Services program with information describing a student’s vocational, employment, academic and personal achievements as well as vocational and employment supports needed by the student. </a:t>
            </a:r>
          </a:p>
          <a:p>
            <a:endParaRPr lang="en-US">
              <a:latin typeface="Century Schoolbook" panose="02040604050505020304" pitchFamily="18" charset="0"/>
            </a:endParaRPr>
          </a:p>
          <a:p>
            <a:r>
              <a:rPr lang="en-US">
                <a:latin typeface="Century Schoolbook" panose="02040604050505020304" pitchFamily="18" charset="0"/>
              </a:rPr>
              <a:t>If determined to be eligible to receive VR services, the student, with the assistance of a VR counselor, develops an individualized plan for employment (IPE) to achieve a specific employment outcome.  An SOP may facilitate the development of a meaningful IPE by providing information that describes the student’s secondary and postsecondary goals, career interests, levels of academic performance, need for reasonable accommodations for work, and the functional levels of the student’s social and independent living skills, at the time of completion of secondary education.</a:t>
            </a:r>
          </a:p>
          <a:p>
            <a:r>
              <a:rPr lang="en-US"/>
              <a:t>. </a:t>
            </a:r>
          </a:p>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27</a:t>
            </a:fld>
            <a:endParaRPr lang="en-US"/>
          </a:p>
        </p:txBody>
      </p:sp>
    </p:spTree>
    <p:extLst>
      <p:ext uri="{BB962C8B-B14F-4D97-AF65-F5344CB8AC3E}">
        <p14:creationId xmlns:p14="http://schemas.microsoft.com/office/powerpoint/2010/main" val="296771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28</a:t>
            </a:fld>
            <a:endParaRPr lang="en-US"/>
          </a:p>
        </p:txBody>
      </p:sp>
    </p:spTree>
    <p:extLst>
      <p:ext uri="{BB962C8B-B14F-4D97-AF65-F5344CB8AC3E}">
        <p14:creationId xmlns:p14="http://schemas.microsoft.com/office/powerpoint/2010/main" val="40695574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r>
              <a:rPr lang="en-US" b="1">
                <a:latin typeface="Century Schoolbook" panose="02040604050505020304" pitchFamily="18" charset="0"/>
              </a:rPr>
              <a:t>IDEA 2004 requires that, “f</a:t>
            </a:r>
            <a:r>
              <a:rPr lang="en-US">
                <a:latin typeface="Century Schoolbook" panose="02040604050505020304" pitchFamily="18" charset="0"/>
              </a:rPr>
              <a:t>or a child whose eligibility under special education terminates due to graduation from secondary school with a regular diploma, or due to exceeding the age of eligibility for Free Appropriate Public Education (FAPE) under State law, the local education agency “must provide the child with a summary of the child’s academic achievement and functional performance, which shall include recommendations on how to assist the child in meeting the child’s postsecondary goals.” [34 CFR 300.305 (e)(3)]   </a:t>
            </a:r>
          </a:p>
          <a:p>
            <a:pPr defTabSz="931774">
              <a:defRPr/>
            </a:pPr>
            <a:endParaRPr lang="en-US">
              <a:latin typeface="Century Schoolbook" panose="02040604050505020304" pitchFamily="18" charset="0"/>
            </a:endParaRPr>
          </a:p>
          <a:p>
            <a:r>
              <a:rPr lang="en-US">
                <a:latin typeface="Century Schoolbook" panose="02040604050505020304" pitchFamily="18" charset="0"/>
              </a:rPr>
              <a:t>While the  SOP must include recommendations on how to assist the child in meeting his or her postsecondary goals.  The IDEA does not otherwise specify the information that must be included in the SOP; rather, State and local officials have the flexibility to determine the appropriate content to be included in a child’s SOP, based on the child’s individual needs and postsecondary goals. </a:t>
            </a:r>
          </a:p>
          <a:p>
            <a:endParaRPr lang="en-US"/>
          </a:p>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29</a:t>
            </a:fld>
            <a:endParaRPr lang="en-US"/>
          </a:p>
        </p:txBody>
      </p:sp>
    </p:spTree>
    <p:extLst>
      <p:ext uri="{BB962C8B-B14F-4D97-AF65-F5344CB8AC3E}">
        <p14:creationId xmlns:p14="http://schemas.microsoft.com/office/powerpoint/2010/main" val="982912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217613"/>
            <a:ext cx="5575300" cy="3136900"/>
          </a:xfrm>
        </p:spPr>
      </p:sp>
      <p:sp>
        <p:nvSpPr>
          <p:cNvPr id="3" name="Notes Placeholder 2"/>
          <p:cNvSpPr>
            <a:spLocks noGrp="1"/>
          </p:cNvSpPr>
          <p:nvPr>
            <p:ph type="body" idx="1"/>
          </p:nvPr>
        </p:nvSpPr>
        <p:spPr/>
        <p:txBody>
          <a:bodyPr/>
          <a:lstStyle/>
          <a:p>
            <a:r>
              <a:rPr lang="en-US">
                <a:latin typeface="Century Schoolbook" panose="02040604050505020304" pitchFamily="18" charset="0"/>
              </a:rPr>
              <a:t>According to federal policy, students with disabilities must have transition planning incorporated in the IEP process beginning at age 16.  However,  North Carolina policy requires certain transition components be incorporated in the IEP process beginning at age 14. </a:t>
            </a:r>
            <a:endParaRPr lang="en-US" sz="1600">
              <a:latin typeface="Century Schoolbook" panose="02040604050505020304" pitchFamily="18" charset="0"/>
            </a:endParaRPr>
          </a:p>
          <a:p>
            <a:endParaRPr lang="en-US" sz="1600">
              <a:latin typeface="Century Schoolbook" panose="02040604050505020304" pitchFamily="18" charset="0"/>
            </a:endParaRPr>
          </a:p>
          <a:p>
            <a:r>
              <a:rPr lang="en-US">
                <a:latin typeface="Century Schoolbook" panose="02040604050505020304" pitchFamily="18" charset="0"/>
                <a:cs typeface="Times New Roman" panose="02020603050405020304" pitchFamily="18" charset="0"/>
              </a:rPr>
              <a:t>At age 14, the IEP team must ensure that the IEP is developed in consideration of the student’s needs, strengths, preferences and interest. A specific course of study must also be selected.</a:t>
            </a:r>
          </a:p>
          <a:p>
            <a:pPr lvl="1"/>
            <a:r>
              <a:rPr lang="en-US">
                <a:latin typeface="Century Schoolbook" panose="02040604050505020304" pitchFamily="18" charset="0"/>
                <a:cs typeface="Times New Roman" panose="02020603050405020304" pitchFamily="18" charset="0"/>
              </a:rPr>
              <a:t> </a:t>
            </a:r>
          </a:p>
          <a:p>
            <a:r>
              <a:rPr lang="en-US">
                <a:latin typeface="Century Schoolbook" panose="02040604050505020304" pitchFamily="18" charset="0"/>
                <a:ea typeface="Times New Roman" panose="02020603050405020304" pitchFamily="18" charset="0"/>
                <a:cs typeface="Times New Roman" panose="02020603050405020304" pitchFamily="18" charset="0"/>
              </a:rPr>
              <a:t>At age 16, the IEP must include appropriate measurable postsecondary goals (based upon age appropriate transition assessments), annual IEP goals (related to the student transition services needs) and transition services, including a selected course of study, that will reasonably enable to the student to meet those postsecondary goals.  The transition IEP must always be developed in consideration of the students’ needs, strengths, preferences and interests.</a:t>
            </a:r>
            <a:endParaRPr lang="en-US">
              <a:latin typeface="Century Schoolbook" panose="02040604050505020304" pitchFamily="18" charset="0"/>
              <a:cs typeface="Times New Roman" panose="02020603050405020304" pitchFamily="18" charset="0"/>
            </a:endParaRPr>
          </a:p>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3</a:t>
            </a:fld>
            <a:endParaRPr lang="en-US"/>
          </a:p>
        </p:txBody>
      </p:sp>
    </p:spTree>
    <p:extLst>
      <p:ext uri="{BB962C8B-B14F-4D97-AF65-F5344CB8AC3E}">
        <p14:creationId xmlns:p14="http://schemas.microsoft.com/office/powerpoint/2010/main" val="11581936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entury Schoolbook" panose="02040604050505020304" pitchFamily="18" charset="0"/>
              </a:rPr>
              <a:t>At the end of the student’s high school career, it is important to ensure that the LEA has updated contact information .  Students should be made aware that  the LEA is interested in hearing about their postsecondary  education, work and living experiences  and will be conducting a survey  to gather data  and  obtain information to improve  transition services. </a:t>
            </a:r>
          </a:p>
        </p:txBody>
      </p:sp>
      <p:sp>
        <p:nvSpPr>
          <p:cNvPr id="4" name="Slide Number Placeholder 3"/>
          <p:cNvSpPr>
            <a:spLocks noGrp="1"/>
          </p:cNvSpPr>
          <p:nvPr>
            <p:ph type="sldNum" sz="quarter" idx="10"/>
          </p:nvPr>
        </p:nvSpPr>
        <p:spPr/>
        <p:txBody>
          <a:bodyPr/>
          <a:lstStyle/>
          <a:p>
            <a:fld id="{8292AD66-02EA-4D40-8640-5A22C515F7AF}" type="slidenum">
              <a:rPr lang="en-US" smtClean="0"/>
              <a:t>30</a:t>
            </a:fld>
            <a:endParaRPr lang="en-US"/>
          </a:p>
        </p:txBody>
      </p:sp>
    </p:spTree>
    <p:extLst>
      <p:ext uri="{BB962C8B-B14F-4D97-AF65-F5344CB8AC3E}">
        <p14:creationId xmlns:p14="http://schemas.microsoft.com/office/powerpoint/2010/main" val="229668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98563"/>
            <a:ext cx="5578475" cy="3138487"/>
          </a:xfrm>
        </p:spPr>
      </p:sp>
      <p:sp>
        <p:nvSpPr>
          <p:cNvPr id="3" name="Notes Placeholder 2"/>
          <p:cNvSpPr>
            <a:spLocks noGrp="1"/>
          </p:cNvSpPr>
          <p:nvPr>
            <p:ph type="body" idx="1"/>
          </p:nvPr>
        </p:nvSpPr>
        <p:spPr/>
        <p:txBody>
          <a:bodyPr/>
          <a:lstStyle/>
          <a:p>
            <a:endParaRPr lang="en-US">
              <a:latin typeface="Century Schoolbook" panose="02040604050505020304" pitchFamily="18" charset="0"/>
            </a:endParaRPr>
          </a:p>
          <a:p>
            <a:r>
              <a:rPr lang="en-US">
                <a:latin typeface="Century Schoolbook" panose="02040604050505020304" pitchFamily="18" charset="0"/>
              </a:rPr>
              <a:t>For the transition aged student, age appropriate  Transition assessments will be listed and discussed within the present level(s) of performance section on the IEP.  In most instances, postsecondary transition assessments will address one (or more)  of the postsecondary goal areas of: education/training, employment and as appropriate independent living. </a:t>
            </a:r>
          </a:p>
          <a:p>
            <a:endParaRPr lang="en-US">
              <a:latin typeface="Century Schoolbook" panose="02040604050505020304" pitchFamily="18" charset="0"/>
            </a:endParaRPr>
          </a:p>
        </p:txBody>
      </p:sp>
      <p:sp>
        <p:nvSpPr>
          <p:cNvPr id="4" name="Slide Number Placeholder 3"/>
          <p:cNvSpPr>
            <a:spLocks noGrp="1"/>
          </p:cNvSpPr>
          <p:nvPr>
            <p:ph type="sldNum" sz="quarter" idx="10"/>
          </p:nvPr>
        </p:nvSpPr>
        <p:spPr/>
        <p:txBody>
          <a:bodyPr/>
          <a:lstStyle/>
          <a:p>
            <a:fld id="{8292AD66-02EA-4D40-8640-5A22C515F7AF}" type="slidenum">
              <a:rPr lang="en-US" smtClean="0"/>
              <a:t>4</a:t>
            </a:fld>
            <a:endParaRPr lang="en-US"/>
          </a:p>
        </p:txBody>
      </p:sp>
    </p:spTree>
    <p:extLst>
      <p:ext uri="{BB962C8B-B14F-4D97-AF65-F5344CB8AC3E}">
        <p14:creationId xmlns:p14="http://schemas.microsoft.com/office/powerpoint/2010/main" val="849151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entury Schoolbook" panose="02040604050505020304" pitchFamily="18" charset="0"/>
              </a:rPr>
              <a:t>While transition  information and discussion is blended throughout  multiple parts of the IEP,  in this section, “Secondary Transition” lies the heart of the transition plan.  The IEP team will continue to  adhere to the recommended transition planning steps  as the team determines student  needs, interests, preferences, and strengths; develops postsecondary goals; creates annual goals that are supportive and  consistent with postsecondary goals; and determines the necessary  transition services, including course of study needed to assist the student in reaching those goals.</a:t>
            </a:r>
          </a:p>
          <a:p>
            <a:endParaRPr lang="en-US"/>
          </a:p>
          <a:p>
            <a:endParaRPr lang="en-US"/>
          </a:p>
          <a:p>
            <a:endParaRPr lang="en-US"/>
          </a:p>
          <a:p>
            <a:r>
              <a:rPr lang="en-US"/>
              <a:t> </a:t>
            </a:r>
            <a:endParaRPr lang="en-US">
              <a:cs typeface="Calibri"/>
            </a:endParaRPr>
          </a:p>
        </p:txBody>
      </p:sp>
      <p:sp>
        <p:nvSpPr>
          <p:cNvPr id="4" name="Slide Number Placeholder 3"/>
          <p:cNvSpPr>
            <a:spLocks noGrp="1"/>
          </p:cNvSpPr>
          <p:nvPr>
            <p:ph type="sldNum" sz="quarter" idx="10"/>
          </p:nvPr>
        </p:nvSpPr>
        <p:spPr/>
        <p:txBody>
          <a:bodyPr/>
          <a:lstStyle/>
          <a:p>
            <a:fld id="{8292AD66-02EA-4D40-8640-5A22C515F7AF}" type="slidenum">
              <a:rPr lang="en-US" smtClean="0"/>
              <a:t>5</a:t>
            </a:fld>
            <a:endParaRPr lang="en-US"/>
          </a:p>
        </p:txBody>
      </p:sp>
    </p:spTree>
    <p:extLst>
      <p:ext uri="{BB962C8B-B14F-4D97-AF65-F5344CB8AC3E}">
        <p14:creationId xmlns:p14="http://schemas.microsoft.com/office/powerpoint/2010/main" val="1667358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6</a:t>
            </a:fld>
            <a:endParaRPr lang="en-US"/>
          </a:p>
        </p:txBody>
      </p:sp>
    </p:spTree>
    <p:extLst>
      <p:ext uri="{BB962C8B-B14F-4D97-AF65-F5344CB8AC3E}">
        <p14:creationId xmlns:p14="http://schemas.microsoft.com/office/powerpoint/2010/main" val="4199848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079500"/>
            <a:ext cx="5578475" cy="3138488"/>
          </a:xfrm>
        </p:spPr>
      </p:sp>
      <p:sp>
        <p:nvSpPr>
          <p:cNvPr id="3" name="Notes Placeholder 2"/>
          <p:cNvSpPr>
            <a:spLocks noGrp="1"/>
          </p:cNvSpPr>
          <p:nvPr>
            <p:ph type="body" idx="1"/>
          </p:nvPr>
        </p:nvSpPr>
        <p:spPr/>
        <p:txBody>
          <a:bodyPr/>
          <a:lstStyle/>
          <a:p>
            <a:r>
              <a:rPr lang="en-US">
                <a:latin typeface="Century Schoolbook" panose="02040604050505020304" pitchFamily="18" charset="0"/>
              </a:rPr>
              <a:t>“In January 2017, the Office of Special Education and Rehabilitative Services released the publication, “A Transition Guide to Postsecondary Education and Employment for Students and Youth with Disabilities”, in this guide is a suggested flowchart for key points in the transition process, these eight steps are listed in the transition planning phase.  Read the eight steps on the slide.</a:t>
            </a:r>
          </a:p>
        </p:txBody>
      </p:sp>
      <p:sp>
        <p:nvSpPr>
          <p:cNvPr id="4" name="Slide Number Placeholder 3"/>
          <p:cNvSpPr>
            <a:spLocks noGrp="1"/>
          </p:cNvSpPr>
          <p:nvPr>
            <p:ph type="sldNum" sz="quarter" idx="10"/>
          </p:nvPr>
        </p:nvSpPr>
        <p:spPr/>
        <p:txBody>
          <a:bodyPr/>
          <a:lstStyle/>
          <a:p>
            <a:fld id="{8292AD66-02EA-4D40-8640-5A22C515F7AF}" type="slidenum">
              <a:rPr lang="en-US" smtClean="0"/>
              <a:t>7</a:t>
            </a:fld>
            <a:endParaRPr lang="en-US"/>
          </a:p>
        </p:txBody>
      </p:sp>
    </p:spTree>
    <p:extLst>
      <p:ext uri="{BB962C8B-B14F-4D97-AF65-F5344CB8AC3E}">
        <p14:creationId xmlns:p14="http://schemas.microsoft.com/office/powerpoint/2010/main" val="182269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r>
              <a:rPr lang="en-US">
                <a:latin typeface="Century Schoolbook" panose="02040604050505020304" pitchFamily="18" charset="0"/>
              </a:rPr>
              <a:t>Please  review the interconnectedness of the individual elements involved in the transition process. </a:t>
            </a:r>
          </a:p>
        </p:txBody>
      </p:sp>
      <p:sp>
        <p:nvSpPr>
          <p:cNvPr id="4" name="Slide Number Placeholder 3"/>
          <p:cNvSpPr>
            <a:spLocks noGrp="1"/>
          </p:cNvSpPr>
          <p:nvPr>
            <p:ph type="sldNum" sz="quarter" idx="10"/>
          </p:nvPr>
        </p:nvSpPr>
        <p:spPr/>
        <p:txBody>
          <a:bodyPr/>
          <a:lstStyle/>
          <a:p>
            <a:fld id="{8292AD66-02EA-4D40-8640-5A22C515F7AF}" type="slidenum">
              <a:rPr lang="en-US" smtClean="0"/>
              <a:t>8</a:t>
            </a:fld>
            <a:endParaRPr lang="en-US"/>
          </a:p>
        </p:txBody>
      </p:sp>
    </p:spTree>
    <p:extLst>
      <p:ext uri="{BB962C8B-B14F-4D97-AF65-F5344CB8AC3E}">
        <p14:creationId xmlns:p14="http://schemas.microsoft.com/office/powerpoint/2010/main" val="2127891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71575"/>
            <a:ext cx="5578475" cy="3138488"/>
          </a:xfrm>
        </p:spPr>
      </p:sp>
      <p:sp>
        <p:nvSpPr>
          <p:cNvPr id="3" name="Notes Placeholder 2"/>
          <p:cNvSpPr>
            <a:spLocks noGrp="1"/>
          </p:cNvSpPr>
          <p:nvPr>
            <p:ph type="body" idx="1"/>
          </p:nvPr>
        </p:nvSpPr>
        <p:spPr>
          <a:xfrm>
            <a:off x="718734" y="4468350"/>
            <a:ext cx="5608320" cy="3660458"/>
          </a:xfrm>
        </p:spPr>
        <p:txBody>
          <a:bodyPr/>
          <a:lstStyle/>
          <a:p>
            <a:r>
              <a:rPr lang="en-US" sz="2800">
                <a:latin typeface="Century Schoolbook" panose="02040604050505020304" pitchFamily="18" charset="0"/>
              </a:rPr>
              <a:t>“States and school districts are in the best position, along with the student and the student’s family member or representative, to determine the most appropriate types of transition assessments based upon a student’s needs.”</a:t>
            </a:r>
          </a:p>
          <a:p>
            <a:endParaRPr lang="en-US" sz="2800">
              <a:latin typeface="Century Schoolbook" panose="02040604050505020304" pitchFamily="18" charset="0"/>
            </a:endParaRPr>
          </a:p>
          <a:p>
            <a:r>
              <a:rPr lang="en-US" sz="2800">
                <a:latin typeface="Century Schoolbook" panose="02040604050505020304" pitchFamily="18" charset="0"/>
              </a:rPr>
              <a:t>Essential questions such as :</a:t>
            </a:r>
          </a:p>
          <a:p>
            <a:r>
              <a:rPr lang="en-US" sz="2800">
                <a:latin typeface="Century Schoolbook" panose="02040604050505020304" pitchFamily="18" charset="0"/>
              </a:rPr>
              <a:t>“What do we know about our student”</a:t>
            </a:r>
          </a:p>
          <a:p>
            <a:r>
              <a:rPr lang="en-US" sz="2800">
                <a:latin typeface="Century Schoolbook" panose="02040604050505020304" pitchFamily="18" charset="0"/>
              </a:rPr>
              <a:t>“Do we need more information about a specific postsecondary area:  education/training, employment and /or independent living?”</a:t>
            </a:r>
          </a:p>
          <a:p>
            <a:r>
              <a:rPr lang="en-US" sz="2800">
                <a:latin typeface="Century Schoolbook" panose="02040604050505020304" pitchFamily="18" charset="0"/>
              </a:rPr>
              <a:t>“How will we gather that data/information?”  might help IEP teams select  age appropriate transition assessments.</a:t>
            </a:r>
          </a:p>
          <a:p>
            <a:endParaRPr lang="en-US" sz="2800">
              <a:latin typeface="Century Schoolbook" panose="02040604050505020304" pitchFamily="18" charset="0"/>
            </a:endParaRPr>
          </a:p>
          <a:p>
            <a:r>
              <a:rPr lang="en-US" sz="2800">
                <a:latin typeface="Century Schoolbook" panose="02040604050505020304" pitchFamily="18" charset="0"/>
              </a:rPr>
              <a:t>The term “age appropriate” suggests that the IEP team should consider if the assessment data collected is providing the necessary information to develop a transition plan that likely will lead to a postsecondary success.  Is the LEA administering the same transition assessment year after year, or is the selection of the transition assessment individualized in order to provide more specific information as needed?  </a:t>
            </a:r>
          </a:p>
          <a:p>
            <a:endParaRPr lang="en-US" sz="2800">
              <a:latin typeface="Century Schoolbook" panose="02040604050505020304" pitchFamily="18" charset="0"/>
            </a:endParaRPr>
          </a:p>
          <a:p>
            <a:r>
              <a:rPr lang="en-US" sz="2800">
                <a:latin typeface="Century Schoolbook" panose="02040604050505020304" pitchFamily="18" charset="0"/>
              </a:rPr>
              <a:t>“As a student gets older, the IEP Team must consider whether the student’s needs have changed, taking into account the student’s strengths, preferences and interests; and develop measurable goals that are focused on the student’s life after high school, specifying the transition services needed to help him or her reach those goals.”</a:t>
            </a:r>
          </a:p>
          <a:p>
            <a:endParaRPr lang="en-US" sz="2800">
              <a:latin typeface="Century Schoolbook" panose="02040604050505020304" pitchFamily="18" charset="0"/>
            </a:endParaRPr>
          </a:p>
          <a:p>
            <a:r>
              <a:rPr lang="en-US" sz="2800">
                <a:latin typeface="Century Schoolbook" panose="02040604050505020304" pitchFamily="18" charset="0"/>
              </a:rPr>
              <a:t>U.S. Department of Education (Department), Office of Special Education and Rehabilitative Services, </a:t>
            </a:r>
            <a:r>
              <a:rPr lang="en-US" sz="2800" i="1">
                <a:latin typeface="Century Schoolbook" panose="02040604050505020304" pitchFamily="18" charset="0"/>
              </a:rPr>
              <a:t>A Transition Guide to Postsecondary Education and Employment for Students and Youth with Disabilities</a:t>
            </a:r>
            <a:r>
              <a:rPr lang="en-US" sz="2800">
                <a:latin typeface="Century Schoolbook" panose="02040604050505020304" pitchFamily="18" charset="0"/>
              </a:rPr>
              <a:t>, Washington, D.C., 2017.  </a:t>
            </a:r>
          </a:p>
          <a:p>
            <a:endParaRPr lang="en-US"/>
          </a:p>
        </p:txBody>
      </p:sp>
      <p:sp>
        <p:nvSpPr>
          <p:cNvPr id="4" name="Slide Number Placeholder 3"/>
          <p:cNvSpPr>
            <a:spLocks noGrp="1"/>
          </p:cNvSpPr>
          <p:nvPr>
            <p:ph type="sldNum" sz="quarter" idx="10"/>
          </p:nvPr>
        </p:nvSpPr>
        <p:spPr/>
        <p:txBody>
          <a:bodyPr/>
          <a:lstStyle/>
          <a:p>
            <a:fld id="{8292AD66-02EA-4D40-8640-5A22C515F7AF}" type="slidenum">
              <a:rPr lang="en-US" smtClean="0"/>
              <a:t>9</a:t>
            </a:fld>
            <a:endParaRPr lang="en-US"/>
          </a:p>
        </p:txBody>
      </p:sp>
    </p:spTree>
    <p:extLst>
      <p:ext uri="{BB962C8B-B14F-4D97-AF65-F5344CB8AC3E}">
        <p14:creationId xmlns:p14="http://schemas.microsoft.com/office/powerpoint/2010/main" val="814222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EC035-164A-1B49-8FCB-013E4369EA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24DD25-0107-EB4C-9E46-C844F9824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8B36F7-B614-2549-A190-1FE78BF40B1D}"/>
              </a:ext>
            </a:extLst>
          </p:cNvPr>
          <p:cNvSpPr>
            <a:spLocks noGrp="1"/>
          </p:cNvSpPr>
          <p:nvPr>
            <p:ph type="dt" sz="half" idx="10"/>
          </p:nvPr>
        </p:nvSpPr>
        <p:spPr/>
        <p:txBody>
          <a:bodyPr/>
          <a:lstStyle/>
          <a:p>
            <a:fld id="{464DD493-54A8-6645-8A1D-EE121F3751F4}" type="datetimeFigureOut">
              <a:rPr lang="en-US" smtClean="0"/>
              <a:t>2/18/2020</a:t>
            </a:fld>
            <a:endParaRPr lang="en-US"/>
          </a:p>
        </p:txBody>
      </p:sp>
      <p:sp>
        <p:nvSpPr>
          <p:cNvPr id="5" name="Footer Placeholder 4">
            <a:extLst>
              <a:ext uri="{FF2B5EF4-FFF2-40B4-BE49-F238E27FC236}">
                <a16:creationId xmlns:a16="http://schemas.microsoft.com/office/drawing/2014/main" id="{CEBECAD4-3C09-3048-B320-184ADC1313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BFD2A-E1D9-1A4F-BAEB-03FB5031EAF4}"/>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133291350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6481-D2F3-1B4C-BE35-872FED597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48B4AE-3BAC-5D47-846C-4B792057CBA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2CEC5B-02D8-5C4C-9BF3-B0B0BC786F5F}"/>
              </a:ext>
            </a:extLst>
          </p:cNvPr>
          <p:cNvSpPr>
            <a:spLocks noGrp="1"/>
          </p:cNvSpPr>
          <p:nvPr>
            <p:ph type="dt" sz="half" idx="10"/>
          </p:nvPr>
        </p:nvSpPr>
        <p:spPr/>
        <p:txBody>
          <a:bodyPr/>
          <a:lstStyle/>
          <a:p>
            <a:fld id="{464DD493-54A8-6645-8A1D-EE121F3751F4}" type="datetimeFigureOut">
              <a:rPr lang="en-US" smtClean="0"/>
              <a:t>2/18/2020</a:t>
            </a:fld>
            <a:endParaRPr lang="en-US"/>
          </a:p>
        </p:txBody>
      </p:sp>
      <p:sp>
        <p:nvSpPr>
          <p:cNvPr id="5" name="Footer Placeholder 4">
            <a:extLst>
              <a:ext uri="{FF2B5EF4-FFF2-40B4-BE49-F238E27FC236}">
                <a16:creationId xmlns:a16="http://schemas.microsoft.com/office/drawing/2014/main" id="{FBAC8375-176C-5F4C-83BB-C9E226A49A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99872C-551A-154C-B153-D73741347090}"/>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914616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08EC96-7EBE-3847-B8FD-E5D9932730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2DCEC7-78B2-A44E-9F4E-697AFB7E26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321439-02FB-A646-9A31-358D9C926078}"/>
              </a:ext>
            </a:extLst>
          </p:cNvPr>
          <p:cNvSpPr>
            <a:spLocks noGrp="1"/>
          </p:cNvSpPr>
          <p:nvPr>
            <p:ph type="dt" sz="half" idx="10"/>
          </p:nvPr>
        </p:nvSpPr>
        <p:spPr/>
        <p:txBody>
          <a:bodyPr/>
          <a:lstStyle/>
          <a:p>
            <a:fld id="{464DD493-54A8-6645-8A1D-EE121F3751F4}" type="datetimeFigureOut">
              <a:rPr lang="en-US" smtClean="0"/>
              <a:t>2/18/2020</a:t>
            </a:fld>
            <a:endParaRPr lang="en-US"/>
          </a:p>
        </p:txBody>
      </p:sp>
      <p:sp>
        <p:nvSpPr>
          <p:cNvPr id="5" name="Footer Placeholder 4">
            <a:extLst>
              <a:ext uri="{FF2B5EF4-FFF2-40B4-BE49-F238E27FC236}">
                <a16:creationId xmlns:a16="http://schemas.microsoft.com/office/drawing/2014/main" id="{3C45DD72-0BFB-B349-B20D-BD8616A51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8B07EE-BE58-7B43-8C4F-E40D440E4C34}"/>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400194846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7764-BE46-BC4A-81E7-D2F0C51889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63B80-5416-324B-A3B0-7E171B2172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E5EAC9-FF61-D843-BFD9-3A13425CAAD7}"/>
              </a:ext>
            </a:extLst>
          </p:cNvPr>
          <p:cNvSpPr>
            <a:spLocks noGrp="1"/>
          </p:cNvSpPr>
          <p:nvPr>
            <p:ph type="dt" sz="half" idx="10"/>
          </p:nvPr>
        </p:nvSpPr>
        <p:spPr/>
        <p:txBody>
          <a:bodyPr/>
          <a:lstStyle/>
          <a:p>
            <a:fld id="{464DD493-54A8-6645-8A1D-EE121F3751F4}" type="datetimeFigureOut">
              <a:rPr lang="en-US" smtClean="0"/>
              <a:t>2/18/2020</a:t>
            </a:fld>
            <a:endParaRPr lang="en-US"/>
          </a:p>
        </p:txBody>
      </p:sp>
      <p:sp>
        <p:nvSpPr>
          <p:cNvPr id="5" name="Footer Placeholder 4">
            <a:extLst>
              <a:ext uri="{FF2B5EF4-FFF2-40B4-BE49-F238E27FC236}">
                <a16:creationId xmlns:a16="http://schemas.microsoft.com/office/drawing/2014/main" id="{C5602CEF-3287-3B46-9012-01F01999D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A31ECF-A724-B34E-A635-ECCAC3B49CA2}"/>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127240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F5D3A-FC03-FE4A-9EA4-A927681F50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8B4B55-9A53-F64B-8B6D-74BC4AF280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8FAC2A4-33F2-9F4E-9AA2-31A01919545F}"/>
              </a:ext>
            </a:extLst>
          </p:cNvPr>
          <p:cNvSpPr>
            <a:spLocks noGrp="1"/>
          </p:cNvSpPr>
          <p:nvPr>
            <p:ph type="dt" sz="half" idx="10"/>
          </p:nvPr>
        </p:nvSpPr>
        <p:spPr/>
        <p:txBody>
          <a:bodyPr/>
          <a:lstStyle/>
          <a:p>
            <a:fld id="{464DD493-54A8-6645-8A1D-EE121F3751F4}" type="datetimeFigureOut">
              <a:rPr lang="en-US" smtClean="0"/>
              <a:t>2/18/2020</a:t>
            </a:fld>
            <a:endParaRPr lang="en-US"/>
          </a:p>
        </p:txBody>
      </p:sp>
      <p:sp>
        <p:nvSpPr>
          <p:cNvPr id="5" name="Footer Placeholder 4">
            <a:extLst>
              <a:ext uri="{FF2B5EF4-FFF2-40B4-BE49-F238E27FC236}">
                <a16:creationId xmlns:a16="http://schemas.microsoft.com/office/drawing/2014/main" id="{7D0512A6-45F1-A44C-B033-E3FB4C5E51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4D39A6-A340-2C43-969A-AE202FAF304D}"/>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326429936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8BAC-676B-E844-99C1-A800FE0170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D9829A-A759-6B45-B691-A822D78C13B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4BC7F6-A404-B348-97D1-409DAAA48C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D83FDA-603F-CB41-856B-4472565CF93F}"/>
              </a:ext>
            </a:extLst>
          </p:cNvPr>
          <p:cNvSpPr>
            <a:spLocks noGrp="1"/>
          </p:cNvSpPr>
          <p:nvPr>
            <p:ph type="dt" sz="half" idx="10"/>
          </p:nvPr>
        </p:nvSpPr>
        <p:spPr/>
        <p:txBody>
          <a:bodyPr/>
          <a:lstStyle/>
          <a:p>
            <a:fld id="{464DD493-54A8-6645-8A1D-EE121F3751F4}" type="datetimeFigureOut">
              <a:rPr lang="en-US" smtClean="0"/>
              <a:t>2/18/2020</a:t>
            </a:fld>
            <a:endParaRPr lang="en-US"/>
          </a:p>
        </p:txBody>
      </p:sp>
      <p:sp>
        <p:nvSpPr>
          <p:cNvPr id="6" name="Footer Placeholder 5">
            <a:extLst>
              <a:ext uri="{FF2B5EF4-FFF2-40B4-BE49-F238E27FC236}">
                <a16:creationId xmlns:a16="http://schemas.microsoft.com/office/drawing/2014/main" id="{BA12367E-7C05-DD41-A3C8-568877148D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9CFA14-09E5-924A-AD4D-9DAC31C3F4FD}"/>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233427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FD201-B8D9-4245-A8A3-824C5386D8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7E16AD-A607-9644-A962-4BB648DB1D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9863632-082F-F94B-A96E-7B671AFD29D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EA743A-FB03-524C-A439-6DE4FCEA55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85E343-AC5C-F344-903C-6BD8F1DB65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524B3F-B296-F747-80A1-D4C7B2694E54}"/>
              </a:ext>
            </a:extLst>
          </p:cNvPr>
          <p:cNvSpPr>
            <a:spLocks noGrp="1"/>
          </p:cNvSpPr>
          <p:nvPr>
            <p:ph type="dt" sz="half" idx="10"/>
          </p:nvPr>
        </p:nvSpPr>
        <p:spPr/>
        <p:txBody>
          <a:bodyPr/>
          <a:lstStyle/>
          <a:p>
            <a:fld id="{464DD493-54A8-6645-8A1D-EE121F3751F4}" type="datetimeFigureOut">
              <a:rPr lang="en-US" smtClean="0"/>
              <a:t>2/18/2020</a:t>
            </a:fld>
            <a:endParaRPr lang="en-US"/>
          </a:p>
        </p:txBody>
      </p:sp>
      <p:sp>
        <p:nvSpPr>
          <p:cNvPr id="8" name="Footer Placeholder 7">
            <a:extLst>
              <a:ext uri="{FF2B5EF4-FFF2-40B4-BE49-F238E27FC236}">
                <a16:creationId xmlns:a16="http://schemas.microsoft.com/office/drawing/2014/main" id="{FEE223D5-AEB2-A940-AF6B-F67B08C34B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1A4BF8-777D-2D42-96E9-344252D76257}"/>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183173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F559B-A074-034A-AD80-2378832153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096B32-2D08-3E4F-B624-D076EBEB50C1}"/>
              </a:ext>
            </a:extLst>
          </p:cNvPr>
          <p:cNvSpPr>
            <a:spLocks noGrp="1"/>
          </p:cNvSpPr>
          <p:nvPr>
            <p:ph type="dt" sz="half" idx="10"/>
          </p:nvPr>
        </p:nvSpPr>
        <p:spPr/>
        <p:txBody>
          <a:bodyPr/>
          <a:lstStyle/>
          <a:p>
            <a:fld id="{464DD493-54A8-6645-8A1D-EE121F3751F4}" type="datetimeFigureOut">
              <a:rPr lang="en-US" smtClean="0"/>
              <a:t>2/18/2020</a:t>
            </a:fld>
            <a:endParaRPr lang="en-US"/>
          </a:p>
        </p:txBody>
      </p:sp>
      <p:sp>
        <p:nvSpPr>
          <p:cNvPr id="4" name="Footer Placeholder 3">
            <a:extLst>
              <a:ext uri="{FF2B5EF4-FFF2-40B4-BE49-F238E27FC236}">
                <a16:creationId xmlns:a16="http://schemas.microsoft.com/office/drawing/2014/main" id="{C57B658E-C316-1D47-9AFB-162A232107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19E8A9-0C5F-9F41-8D2C-5DDFDD640691}"/>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2591561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E22E59-7140-5B4B-BF2A-7AF5AF57CE68}"/>
              </a:ext>
            </a:extLst>
          </p:cNvPr>
          <p:cNvSpPr>
            <a:spLocks noGrp="1"/>
          </p:cNvSpPr>
          <p:nvPr>
            <p:ph type="dt" sz="half" idx="10"/>
          </p:nvPr>
        </p:nvSpPr>
        <p:spPr/>
        <p:txBody>
          <a:bodyPr/>
          <a:lstStyle/>
          <a:p>
            <a:fld id="{464DD493-54A8-6645-8A1D-EE121F3751F4}" type="datetimeFigureOut">
              <a:rPr lang="en-US" smtClean="0"/>
              <a:t>2/18/2020</a:t>
            </a:fld>
            <a:endParaRPr lang="en-US"/>
          </a:p>
        </p:txBody>
      </p:sp>
      <p:sp>
        <p:nvSpPr>
          <p:cNvPr id="3" name="Footer Placeholder 2">
            <a:extLst>
              <a:ext uri="{FF2B5EF4-FFF2-40B4-BE49-F238E27FC236}">
                <a16:creationId xmlns:a16="http://schemas.microsoft.com/office/drawing/2014/main" id="{BE7E87DE-4E35-B44A-8643-72CBDF0896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B70B1E-A2A8-4C45-8ED7-DE4066965F5A}"/>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254259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B68D4-8208-214A-94DE-F4D51181A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007A6C-347D-6A4A-8ACB-52F8A9AFA9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FFF3AC-D291-E34E-B999-214FCF052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34A679-9C63-EB4B-BB07-9142716B9DD7}"/>
              </a:ext>
            </a:extLst>
          </p:cNvPr>
          <p:cNvSpPr>
            <a:spLocks noGrp="1"/>
          </p:cNvSpPr>
          <p:nvPr>
            <p:ph type="dt" sz="half" idx="10"/>
          </p:nvPr>
        </p:nvSpPr>
        <p:spPr/>
        <p:txBody>
          <a:bodyPr/>
          <a:lstStyle/>
          <a:p>
            <a:fld id="{464DD493-54A8-6645-8A1D-EE121F3751F4}" type="datetimeFigureOut">
              <a:rPr lang="en-US" smtClean="0"/>
              <a:t>2/18/2020</a:t>
            </a:fld>
            <a:endParaRPr lang="en-US"/>
          </a:p>
        </p:txBody>
      </p:sp>
      <p:sp>
        <p:nvSpPr>
          <p:cNvPr id="6" name="Footer Placeholder 5">
            <a:extLst>
              <a:ext uri="{FF2B5EF4-FFF2-40B4-BE49-F238E27FC236}">
                <a16:creationId xmlns:a16="http://schemas.microsoft.com/office/drawing/2014/main" id="{51AE2C5F-9533-5A48-8B5D-ABD30EFCDE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DABF8A-427D-0C45-97EB-E37FEC8D1193}"/>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2278111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ED9F-A430-D348-ADD5-F411EF4601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791B60-34C0-9246-8BDD-10A6F66E25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1A0C3B-E64E-E342-8F14-C180EFD3E2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6EEE62-E01E-4F4C-A370-DFA23975E33F}"/>
              </a:ext>
            </a:extLst>
          </p:cNvPr>
          <p:cNvSpPr>
            <a:spLocks noGrp="1"/>
          </p:cNvSpPr>
          <p:nvPr>
            <p:ph type="dt" sz="half" idx="10"/>
          </p:nvPr>
        </p:nvSpPr>
        <p:spPr/>
        <p:txBody>
          <a:bodyPr/>
          <a:lstStyle/>
          <a:p>
            <a:fld id="{464DD493-54A8-6645-8A1D-EE121F3751F4}" type="datetimeFigureOut">
              <a:rPr lang="en-US" smtClean="0"/>
              <a:t>2/18/2020</a:t>
            </a:fld>
            <a:endParaRPr lang="en-US"/>
          </a:p>
        </p:txBody>
      </p:sp>
      <p:sp>
        <p:nvSpPr>
          <p:cNvPr id="6" name="Footer Placeholder 5">
            <a:extLst>
              <a:ext uri="{FF2B5EF4-FFF2-40B4-BE49-F238E27FC236}">
                <a16:creationId xmlns:a16="http://schemas.microsoft.com/office/drawing/2014/main" id="{6BBBDDBE-951B-654A-BE2A-0FF04F1458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029A82-3B37-8C46-B6B5-751DCE561A5E}"/>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177534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24ECC4-56F2-FB42-A171-6C5E53C632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55B669-F17C-B745-99F4-F50253C2E7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6E12E-C93D-2045-924C-30773FBFFC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DD493-54A8-6645-8A1D-EE121F3751F4}" type="datetimeFigureOut">
              <a:rPr lang="en-US" smtClean="0"/>
              <a:t>2/18/2020</a:t>
            </a:fld>
            <a:endParaRPr lang="en-US"/>
          </a:p>
        </p:txBody>
      </p:sp>
      <p:sp>
        <p:nvSpPr>
          <p:cNvPr id="5" name="Footer Placeholder 4">
            <a:extLst>
              <a:ext uri="{FF2B5EF4-FFF2-40B4-BE49-F238E27FC236}">
                <a16:creationId xmlns:a16="http://schemas.microsoft.com/office/drawing/2014/main" id="{7C7207C7-4568-1747-BD32-86EFBDF673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25B58C-E04F-EA45-9FA3-17CD47687C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93BA7-6C56-9044-8436-A632F30D73D8}" type="slidenum">
              <a:rPr lang="en-US" smtClean="0"/>
              <a:t>‹#›</a:t>
            </a:fld>
            <a:endParaRPr lang="en-US"/>
          </a:p>
        </p:txBody>
      </p:sp>
    </p:spTree>
    <p:extLst>
      <p:ext uri="{BB962C8B-B14F-4D97-AF65-F5344CB8AC3E}">
        <p14:creationId xmlns:p14="http://schemas.microsoft.com/office/powerpoint/2010/main" val="420867620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Individualized Education Programs</a:t>
            </a:r>
          </a:p>
        </p:txBody>
      </p:sp>
      <p:sp>
        <p:nvSpPr>
          <p:cNvPr id="3" name="Subtitle 2"/>
          <p:cNvSpPr>
            <a:spLocks noGrp="1"/>
          </p:cNvSpPr>
          <p:nvPr>
            <p:ph type="subTitle" idx="1"/>
          </p:nvPr>
        </p:nvSpPr>
        <p:spPr/>
        <p:txBody>
          <a:bodyPr vert="horz" lIns="91440" tIns="45720" rIns="91440" bIns="45720" rtlCol="0" anchor="t">
            <a:normAutofit/>
          </a:bodyPr>
          <a:lstStyle/>
          <a:p>
            <a:r>
              <a:rPr lang="en-US"/>
              <a:t>Module #4b:  Secondary Transition</a:t>
            </a:r>
          </a:p>
          <a:p>
            <a:r>
              <a:rPr lang="en-US"/>
              <a:t>		Summary of Performance</a:t>
            </a:r>
          </a:p>
        </p:txBody>
      </p:sp>
    </p:spTree>
    <p:extLst>
      <p:ext uri="{BB962C8B-B14F-4D97-AF65-F5344CB8AC3E}">
        <p14:creationId xmlns:p14="http://schemas.microsoft.com/office/powerpoint/2010/main" val="1893211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3704764"/>
          </a:xfrm>
        </p:spPr>
        <p:txBody>
          <a:bodyPr/>
          <a:lstStyle/>
          <a:p>
            <a:pPr algn="ctr"/>
            <a:r>
              <a:rPr lang="en-US"/>
              <a:t>Postsecondary Goals and Supports </a:t>
            </a:r>
          </a:p>
        </p:txBody>
      </p:sp>
    </p:spTree>
    <p:extLst>
      <p:ext uri="{BB962C8B-B14F-4D97-AF65-F5344CB8AC3E}">
        <p14:creationId xmlns:p14="http://schemas.microsoft.com/office/powerpoint/2010/main" val="1269189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51249" y="240631"/>
            <a:ext cx="10790562" cy="6063198"/>
          </a:xfrm>
          <a:prstGeom prst="rect">
            <a:avLst/>
          </a:prstGeom>
          <a:noFill/>
        </p:spPr>
        <p:txBody>
          <a:bodyPr wrap="square" rtlCol="0">
            <a:spAutoFit/>
          </a:bodyPr>
          <a:lstStyle/>
          <a:p>
            <a:r>
              <a:rPr lang="en-US" sz="2800" b="1"/>
              <a:t>Critical Questions:</a:t>
            </a:r>
          </a:p>
          <a:p>
            <a:endParaRPr lang="en-US" sz="2400"/>
          </a:p>
          <a:p>
            <a:r>
              <a:rPr lang="en-US" sz="2400"/>
              <a:t>Where and how will the student continue to learn and/or gain skills after graduation?</a:t>
            </a:r>
          </a:p>
          <a:p>
            <a:endParaRPr lang="en-US" sz="2400"/>
          </a:p>
          <a:p>
            <a:r>
              <a:rPr lang="en-US" sz="2400"/>
              <a:t>Where will the student work or how will the student engage in productive activities after graduation?</a:t>
            </a:r>
          </a:p>
          <a:p>
            <a:endParaRPr lang="en-US" sz="2400"/>
          </a:p>
          <a:p>
            <a:r>
              <a:rPr lang="en-US" sz="2400"/>
              <a:t>Where will the student live and what supports are needed?</a:t>
            </a:r>
          </a:p>
          <a:p>
            <a:endParaRPr lang="en-US" sz="2400"/>
          </a:p>
          <a:p>
            <a:r>
              <a:rPr lang="en-US" sz="2400"/>
              <a:t>Are there appropriate measurable postsecondary goals in the areas of training, education, employment, and, where appropriate, independent living skills?</a:t>
            </a:r>
            <a:br>
              <a:rPr lang="en-US" sz="2400"/>
            </a:br>
            <a:endParaRPr lang="en-US" sz="2400"/>
          </a:p>
          <a:p>
            <a:r>
              <a:rPr lang="en-US" sz="2400"/>
              <a:t>Are the postsecondary goals based upon age appropriate transition assessment(s)?</a:t>
            </a:r>
          </a:p>
        </p:txBody>
      </p:sp>
    </p:spTree>
    <p:extLst>
      <p:ext uri="{BB962C8B-B14F-4D97-AF65-F5344CB8AC3E}">
        <p14:creationId xmlns:p14="http://schemas.microsoft.com/office/powerpoint/2010/main" val="2282936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Writing Postsecondary Goals</a:t>
            </a:r>
          </a:p>
        </p:txBody>
      </p:sp>
      <p:sp>
        <p:nvSpPr>
          <p:cNvPr id="3" name="Content Placeholder 2"/>
          <p:cNvSpPr>
            <a:spLocks noGrp="1"/>
          </p:cNvSpPr>
          <p:nvPr>
            <p:ph idx="1"/>
          </p:nvPr>
        </p:nvSpPr>
        <p:spPr/>
        <p:txBody>
          <a:bodyPr vert="horz" lIns="91440" tIns="45720" rIns="91440" bIns="45720" rtlCol="0" anchor="t">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a:t>The postsecondary goals should be stated in such a way that we could measure the extent to which the student has been able to achieve what he/she set out to do</a:t>
            </a:r>
          </a:p>
          <a:p>
            <a:pPr marL="0" marR="0" lvl="0" indent="0" defTabSz="914400" eaLnBrk="1" fontAlgn="auto" latinLnBrk="0" hangingPunct="1">
              <a:lnSpc>
                <a:spcPct val="100000"/>
              </a:lnSpc>
              <a:spcBef>
                <a:spcPts val="0"/>
              </a:spcBef>
              <a:spcAft>
                <a:spcPts val="0"/>
              </a:spcAft>
              <a:buClrTx/>
              <a:buSzTx/>
              <a:buFontTx/>
              <a:buNone/>
              <a:tabLst/>
              <a:defRPr/>
            </a:pPr>
            <a:endParaRPr lang="en-US" sz="2400"/>
          </a:p>
          <a:p>
            <a:pPr marR="0" lvl="0" defTabSz="914400" eaLnBrk="1" fontAlgn="auto" latinLnBrk="0" hangingPunct="1">
              <a:lnSpc>
                <a:spcPct val="100000"/>
              </a:lnSpc>
              <a:spcBef>
                <a:spcPts val="0"/>
              </a:spcBef>
              <a:spcAft>
                <a:spcPts val="0"/>
              </a:spcAft>
              <a:buClrTx/>
              <a:buSzTx/>
              <a:buFont typeface="Arial" charset="0"/>
              <a:buChar char="•"/>
              <a:tabLst/>
              <a:defRPr/>
            </a:pPr>
            <a:r>
              <a:rPr lang="en-US" sz="2400"/>
              <a:t>Use results-oriented terms such as “enrolled in”, “work”, “live independently”</a:t>
            </a:r>
          </a:p>
          <a:p>
            <a:pPr marR="0" lvl="0" defTabSz="914400" eaLnBrk="1" fontAlgn="auto" latinLnBrk="0" hangingPunct="1">
              <a:lnSpc>
                <a:spcPct val="100000"/>
              </a:lnSpc>
              <a:spcBef>
                <a:spcPts val="0"/>
              </a:spcBef>
              <a:spcAft>
                <a:spcPts val="0"/>
              </a:spcAft>
              <a:buClrTx/>
              <a:buSzTx/>
              <a:buFont typeface="Arial" charset="0"/>
              <a:buChar char="•"/>
              <a:tabLst/>
              <a:defRPr/>
            </a:pPr>
            <a:endParaRPr lang="en-US" sz="2400"/>
          </a:p>
          <a:p>
            <a:pPr marR="0" lvl="0" defTabSz="914400" eaLnBrk="1" fontAlgn="auto" latinLnBrk="0" hangingPunct="1">
              <a:lnSpc>
                <a:spcPct val="100000"/>
              </a:lnSpc>
              <a:spcBef>
                <a:spcPts val="0"/>
              </a:spcBef>
              <a:spcAft>
                <a:spcPts val="0"/>
              </a:spcAft>
              <a:buClrTx/>
              <a:buSzTx/>
              <a:buFont typeface="Arial" charset="0"/>
              <a:buChar char="•"/>
              <a:tabLst/>
              <a:defRPr/>
            </a:pPr>
            <a:r>
              <a:rPr lang="en-US" sz="2400"/>
              <a:t>Use descriptors such as “full-time” and “part-time”</a:t>
            </a:r>
          </a:p>
          <a:p>
            <a:pPr marL="0" marR="0" lvl="0" indent="0" defTabSz="914400" eaLnBrk="1" fontAlgn="auto" latinLnBrk="0" hangingPunct="1">
              <a:lnSpc>
                <a:spcPct val="100000"/>
              </a:lnSpc>
              <a:spcBef>
                <a:spcPts val="0"/>
              </a:spcBef>
              <a:spcAft>
                <a:spcPts val="0"/>
              </a:spcAft>
              <a:buClrTx/>
              <a:buSzTx/>
              <a:buNone/>
              <a:tabLst/>
              <a:defRPr/>
            </a:pPr>
            <a:endParaRPr lang="en-US" sz="2400"/>
          </a:p>
        </p:txBody>
      </p:sp>
    </p:spTree>
    <p:extLst>
      <p:ext uri="{BB962C8B-B14F-4D97-AF65-F5344CB8AC3E}">
        <p14:creationId xmlns:p14="http://schemas.microsoft.com/office/powerpoint/2010/main" val="1963276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48795558"/>
              </p:ext>
            </p:extLst>
          </p:nvPr>
        </p:nvGraphicFramePr>
        <p:xfrm>
          <a:off x="268941" y="753035"/>
          <a:ext cx="10300447" cy="5453481"/>
        </p:xfrm>
        <a:graphic>
          <a:graphicData uri="http://schemas.openxmlformats.org/drawingml/2006/table">
            <a:tbl>
              <a:tblPr firstRow="1" firstCol="1" bandRow="1">
                <a:tableStyleId>{5C22544A-7EE6-4342-B048-85BDC9FD1C3A}</a:tableStyleId>
              </a:tblPr>
              <a:tblGrid>
                <a:gridCol w="4107638">
                  <a:extLst>
                    <a:ext uri="{9D8B030D-6E8A-4147-A177-3AD203B41FA5}">
                      <a16:colId xmlns:a16="http://schemas.microsoft.com/office/drawing/2014/main" val="672193415"/>
                    </a:ext>
                  </a:extLst>
                </a:gridCol>
                <a:gridCol w="6192809">
                  <a:extLst>
                    <a:ext uri="{9D8B030D-6E8A-4147-A177-3AD203B41FA5}">
                      <a16:colId xmlns:a16="http://schemas.microsoft.com/office/drawing/2014/main" val="2137961870"/>
                    </a:ext>
                  </a:extLst>
                </a:gridCol>
              </a:tblGrid>
              <a:tr h="991733">
                <a:tc gridSpan="2">
                  <a:txBody>
                    <a:bodyPr/>
                    <a:lstStyle/>
                    <a:p>
                      <a:pPr marL="0" marR="0" algn="ctr">
                        <a:lnSpc>
                          <a:spcPct val="107000"/>
                        </a:lnSpc>
                        <a:spcBef>
                          <a:spcPts val="0"/>
                        </a:spcBef>
                        <a:spcAft>
                          <a:spcPts val="0"/>
                        </a:spcAft>
                      </a:pPr>
                      <a:r>
                        <a:rPr lang="en-US" sz="2400">
                          <a:effectLst/>
                        </a:rPr>
                        <a:t>Postsecondary Goals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908508212"/>
                  </a:ext>
                </a:extLst>
              </a:tr>
              <a:tr h="1082058">
                <a:tc>
                  <a:txBody>
                    <a:bodyPr/>
                    <a:lstStyle/>
                    <a:p>
                      <a:pPr marL="0" marR="0">
                        <a:lnSpc>
                          <a:spcPct val="107000"/>
                        </a:lnSpc>
                        <a:spcBef>
                          <a:spcPts val="0"/>
                        </a:spcBef>
                        <a:spcAft>
                          <a:spcPts val="0"/>
                        </a:spcAft>
                      </a:pPr>
                      <a:r>
                        <a:rPr lang="en-US" sz="2400">
                          <a:effectLst/>
                        </a:rPr>
                        <a:t>Education/Training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After High School, Ethan will attend North Carolina State University to complete a four year degree in the area of Business Administration.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5188587"/>
                  </a:ext>
                </a:extLst>
              </a:tr>
              <a:tr h="1082058">
                <a:tc>
                  <a:txBody>
                    <a:bodyPr/>
                    <a:lstStyle/>
                    <a:p>
                      <a:pPr marL="0" marR="0">
                        <a:lnSpc>
                          <a:spcPct val="107000"/>
                        </a:lnSpc>
                        <a:spcBef>
                          <a:spcPts val="0"/>
                        </a:spcBef>
                        <a:spcAft>
                          <a:spcPts val="0"/>
                        </a:spcAft>
                      </a:pPr>
                      <a:r>
                        <a:rPr lang="en-US" sz="2400">
                          <a:effectLst/>
                        </a:rPr>
                        <a:t>Employment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Ethan will be employed as a store manager in a sports equipment retail store.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2643651"/>
                  </a:ext>
                </a:extLst>
              </a:tr>
              <a:tr h="2222974">
                <a:tc>
                  <a:txBody>
                    <a:bodyPr/>
                    <a:lstStyle/>
                    <a:p>
                      <a:pPr marL="0" marR="0">
                        <a:lnSpc>
                          <a:spcPct val="107000"/>
                        </a:lnSpc>
                        <a:spcBef>
                          <a:spcPts val="0"/>
                        </a:spcBef>
                        <a:spcAft>
                          <a:spcPts val="0"/>
                        </a:spcAft>
                      </a:pPr>
                      <a:r>
                        <a:rPr lang="en-US" sz="2400">
                          <a:effectLst/>
                        </a:rPr>
                        <a:t>Independent Living (if appropriate)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An independent living goal is not appropriate at this time.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0596771"/>
                  </a:ext>
                </a:extLst>
              </a:tr>
            </a:tbl>
          </a:graphicData>
        </a:graphic>
      </p:graphicFrame>
    </p:spTree>
    <p:extLst>
      <p:ext uri="{BB962C8B-B14F-4D97-AF65-F5344CB8AC3E}">
        <p14:creationId xmlns:p14="http://schemas.microsoft.com/office/powerpoint/2010/main" val="3617900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rrow: Right 8"/>
          <p:cNvSpPr/>
          <p:nvPr/>
        </p:nvSpPr>
        <p:spPr>
          <a:xfrm>
            <a:off x="5022299" y="2137466"/>
            <a:ext cx="1385047" cy="90095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 name="TextBox 10"/>
          <p:cNvSpPr txBox="1"/>
          <p:nvPr/>
        </p:nvSpPr>
        <p:spPr>
          <a:xfrm>
            <a:off x="552039" y="433136"/>
            <a:ext cx="4217597" cy="461665"/>
          </a:xfrm>
          <a:prstGeom prst="rect">
            <a:avLst/>
          </a:prstGeom>
          <a:noFill/>
        </p:spPr>
        <p:txBody>
          <a:bodyPr wrap="square" rtlCol="0">
            <a:spAutoFit/>
          </a:bodyPr>
          <a:lstStyle/>
          <a:p>
            <a:r>
              <a:rPr lang="en-US" sz="2400"/>
              <a:t> </a:t>
            </a:r>
          </a:p>
        </p:txBody>
      </p:sp>
      <p:sp>
        <p:nvSpPr>
          <p:cNvPr id="3" name="TextBox 2"/>
          <p:cNvSpPr txBox="1"/>
          <p:nvPr/>
        </p:nvSpPr>
        <p:spPr>
          <a:xfrm>
            <a:off x="6407346" y="1211540"/>
            <a:ext cx="4709833" cy="4524315"/>
          </a:xfrm>
          <a:prstGeom prst="rect">
            <a:avLst/>
          </a:prstGeom>
          <a:noFill/>
        </p:spPr>
        <p:txBody>
          <a:bodyPr wrap="square" rtlCol="0">
            <a:spAutoFit/>
          </a:bodyPr>
          <a:lstStyle/>
          <a:p>
            <a:r>
              <a:rPr lang="en-US" sz="2400">
                <a:ea typeface="Times New Roman" panose="02020603050405020304" pitchFamily="18" charset="0"/>
              </a:rPr>
              <a:t>Transition Services</a:t>
            </a:r>
          </a:p>
          <a:p>
            <a:endParaRPr lang="en-US" sz="2400">
              <a:ea typeface="Times New Roman" panose="02020603050405020304" pitchFamily="18" charset="0"/>
            </a:endParaRPr>
          </a:p>
          <a:p>
            <a:pPr marL="285750" indent="-285750">
              <a:buFont typeface="Arial" panose="020B0604020202020204" pitchFamily="34" charset="0"/>
              <a:buChar char="•"/>
            </a:pPr>
            <a:r>
              <a:rPr lang="en-US" sz="2400">
                <a:ea typeface="Times New Roman" panose="02020603050405020304" pitchFamily="18" charset="0"/>
              </a:rPr>
              <a:t>Instruction</a:t>
            </a:r>
          </a:p>
          <a:p>
            <a:pPr marL="285750" indent="-285750">
              <a:buFont typeface="Arial" panose="020B0604020202020204" pitchFamily="34" charset="0"/>
              <a:buChar char="•"/>
            </a:pPr>
            <a:r>
              <a:rPr lang="en-US" sz="2400">
                <a:ea typeface="Times New Roman" panose="02020603050405020304" pitchFamily="18" charset="0"/>
              </a:rPr>
              <a:t>Related Services</a:t>
            </a:r>
          </a:p>
          <a:p>
            <a:pPr marL="285750" indent="-285750">
              <a:buFont typeface="Arial" panose="020B0604020202020204" pitchFamily="34" charset="0"/>
              <a:buChar char="•"/>
            </a:pPr>
            <a:r>
              <a:rPr lang="en-US" sz="2400">
                <a:ea typeface="Times New Roman" panose="02020603050405020304" pitchFamily="18" charset="0"/>
              </a:rPr>
              <a:t>Community Experiences</a:t>
            </a:r>
          </a:p>
          <a:p>
            <a:pPr marL="285750" indent="-285750">
              <a:buFont typeface="Arial" panose="020B0604020202020204" pitchFamily="34" charset="0"/>
              <a:buChar char="•"/>
            </a:pPr>
            <a:r>
              <a:rPr lang="en-US" sz="2400">
                <a:ea typeface="Times New Roman" panose="02020603050405020304" pitchFamily="18" charset="0"/>
              </a:rPr>
              <a:t>Employment Development</a:t>
            </a:r>
          </a:p>
          <a:p>
            <a:pPr marL="285750" indent="-285750">
              <a:buFont typeface="Arial" panose="020B0604020202020204" pitchFamily="34" charset="0"/>
              <a:buChar char="•"/>
            </a:pPr>
            <a:r>
              <a:rPr lang="en-US" sz="2400">
                <a:ea typeface="Times New Roman" panose="02020603050405020304" pitchFamily="18" charset="0"/>
              </a:rPr>
              <a:t>Daily Living Skills*</a:t>
            </a:r>
          </a:p>
          <a:p>
            <a:pPr marL="285750" indent="-285750">
              <a:buFont typeface="Arial" panose="020B0604020202020204" pitchFamily="34" charset="0"/>
              <a:buChar char="•"/>
            </a:pPr>
            <a:r>
              <a:rPr lang="en-US" sz="2400">
                <a:ea typeface="Times New Roman" panose="02020603050405020304" pitchFamily="18" charset="0"/>
              </a:rPr>
              <a:t>Functional Vocational Evaluation*</a:t>
            </a:r>
          </a:p>
          <a:p>
            <a:pPr marL="285750" indent="-285750">
              <a:buFont typeface="Arial" panose="020B0604020202020204" pitchFamily="34" charset="0"/>
              <a:buChar char="•"/>
            </a:pPr>
            <a:endParaRPr lang="en-US" sz="2400">
              <a:ea typeface="Times New Roman" panose="02020603050405020304" pitchFamily="18" charset="0"/>
            </a:endParaRPr>
          </a:p>
          <a:p>
            <a:pPr marL="285750" indent="-285750">
              <a:buFont typeface="Arial" panose="020B0604020202020204" pitchFamily="34" charset="0"/>
              <a:buChar char="•"/>
            </a:pPr>
            <a:endParaRPr lang="en-US" sz="2400">
              <a:ea typeface="Times New Roman" panose="02020603050405020304" pitchFamily="18" charset="0"/>
            </a:endParaRPr>
          </a:p>
          <a:p>
            <a:r>
              <a:rPr lang="en-US" sz="2400">
                <a:ea typeface="Times New Roman" panose="02020603050405020304" pitchFamily="18" charset="0"/>
              </a:rPr>
              <a:t>*as appropriate</a:t>
            </a:r>
          </a:p>
        </p:txBody>
      </p:sp>
      <p:sp>
        <p:nvSpPr>
          <p:cNvPr id="2" name="Rectangle 1"/>
          <p:cNvSpPr/>
          <p:nvPr/>
        </p:nvSpPr>
        <p:spPr>
          <a:xfrm>
            <a:off x="264695" y="649705"/>
            <a:ext cx="5077326" cy="5632311"/>
          </a:xfrm>
          <a:prstGeom prst="rect">
            <a:avLst/>
          </a:prstGeom>
        </p:spPr>
        <p:txBody>
          <a:bodyPr wrap="square">
            <a:spAutoFit/>
          </a:bodyPr>
          <a:lstStyle/>
          <a:p>
            <a:endParaRPr lang="en-US" altLang="en-US" sz="2400">
              <a:latin typeface="+mj-lt"/>
            </a:endParaRPr>
          </a:p>
          <a:p>
            <a:r>
              <a:rPr lang="en-US" altLang="en-US" sz="2400">
                <a:latin typeface="+mj-lt"/>
              </a:rPr>
              <a:t>What skills, knowledge, and experiences must the student attain, this academic year, to support them in achieving their postsecondary goals?</a:t>
            </a:r>
          </a:p>
          <a:p>
            <a:endParaRPr lang="en-US" altLang="en-US" sz="2400">
              <a:latin typeface="+mj-lt"/>
            </a:endParaRPr>
          </a:p>
          <a:p>
            <a:r>
              <a:rPr lang="en-US" sz="2400"/>
              <a:t>Are there transition services in the IEP that will reasonably enable the student to meet his or her postsecondary goals?</a:t>
            </a:r>
            <a:r>
              <a:rPr lang="en-US" sz="2400">
                <a:solidFill>
                  <a:srgbClr val="000000"/>
                </a:solidFill>
              </a:rPr>
              <a:t> </a:t>
            </a:r>
          </a:p>
          <a:p>
            <a:endParaRPr lang="en-US" sz="2400">
              <a:solidFill>
                <a:srgbClr val="000000"/>
              </a:solidFill>
            </a:endParaRPr>
          </a:p>
          <a:p>
            <a:r>
              <a:rPr lang="en-US" altLang="en-US" sz="2400">
                <a:latin typeface="+mj-lt"/>
              </a:rPr>
              <a:t>Who is responsible for assisting the student in completing their transition activities/services?</a:t>
            </a:r>
          </a:p>
        </p:txBody>
      </p:sp>
    </p:spTree>
    <p:extLst>
      <p:ext uri="{BB962C8B-B14F-4D97-AF65-F5344CB8AC3E}">
        <p14:creationId xmlns:p14="http://schemas.microsoft.com/office/powerpoint/2010/main" val="3526900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98910" y="776839"/>
            <a:ext cx="9946722" cy="5393094"/>
          </a:xfrm>
          <a:prstGeom prst="rect">
            <a:avLst/>
          </a:prstGeom>
        </p:spPr>
      </p:pic>
      <p:sp>
        <p:nvSpPr>
          <p:cNvPr id="3" name="TextBox 2"/>
          <p:cNvSpPr txBox="1"/>
          <p:nvPr/>
        </p:nvSpPr>
        <p:spPr>
          <a:xfrm>
            <a:off x="3143250" y="1728788"/>
            <a:ext cx="5229225" cy="461665"/>
          </a:xfrm>
          <a:prstGeom prst="rect">
            <a:avLst/>
          </a:prstGeom>
          <a:noFill/>
        </p:spPr>
        <p:txBody>
          <a:bodyPr wrap="square" rtlCol="0">
            <a:spAutoFit/>
          </a:bodyPr>
          <a:lstStyle/>
          <a:p>
            <a:r>
              <a:rPr lang="en-US" sz="2400">
                <a:solidFill>
                  <a:srgbClr val="FF0000"/>
                </a:solidFill>
              </a:rPr>
              <a:t>Enroll in personal finance course</a:t>
            </a:r>
          </a:p>
        </p:txBody>
      </p:sp>
      <p:sp>
        <p:nvSpPr>
          <p:cNvPr id="4" name="TextBox 3"/>
          <p:cNvSpPr txBox="1"/>
          <p:nvPr/>
        </p:nvSpPr>
        <p:spPr>
          <a:xfrm flipH="1">
            <a:off x="3143250" y="3740655"/>
            <a:ext cx="4665014" cy="461665"/>
          </a:xfrm>
          <a:prstGeom prst="rect">
            <a:avLst/>
          </a:prstGeom>
          <a:noFill/>
        </p:spPr>
        <p:txBody>
          <a:bodyPr wrap="square" rtlCol="0">
            <a:spAutoFit/>
          </a:bodyPr>
          <a:lstStyle/>
          <a:p>
            <a:r>
              <a:rPr lang="en-US" sz="2400">
                <a:solidFill>
                  <a:srgbClr val="FF0000"/>
                </a:solidFill>
              </a:rPr>
              <a:t>Participate in job shadowing</a:t>
            </a:r>
          </a:p>
        </p:txBody>
      </p:sp>
      <p:sp>
        <p:nvSpPr>
          <p:cNvPr id="5" name="TextBox 4"/>
          <p:cNvSpPr txBox="1"/>
          <p:nvPr/>
        </p:nvSpPr>
        <p:spPr>
          <a:xfrm>
            <a:off x="3143250" y="3011721"/>
            <a:ext cx="4200525" cy="461665"/>
          </a:xfrm>
          <a:prstGeom prst="rect">
            <a:avLst/>
          </a:prstGeom>
          <a:noFill/>
        </p:spPr>
        <p:txBody>
          <a:bodyPr wrap="square" rtlCol="0">
            <a:spAutoFit/>
          </a:bodyPr>
          <a:lstStyle/>
          <a:p>
            <a:r>
              <a:rPr lang="en-US" sz="2400">
                <a:solidFill>
                  <a:srgbClr val="FF0000"/>
                </a:solidFill>
              </a:rPr>
              <a:t>Obtain a drivers license</a:t>
            </a:r>
          </a:p>
        </p:txBody>
      </p:sp>
      <p:sp>
        <p:nvSpPr>
          <p:cNvPr id="6" name="TextBox 5"/>
          <p:cNvSpPr txBox="1"/>
          <p:nvPr/>
        </p:nvSpPr>
        <p:spPr>
          <a:xfrm>
            <a:off x="3143250" y="2457722"/>
            <a:ext cx="4829175" cy="461665"/>
          </a:xfrm>
          <a:prstGeom prst="rect">
            <a:avLst/>
          </a:prstGeom>
          <a:noFill/>
        </p:spPr>
        <p:txBody>
          <a:bodyPr wrap="square" rtlCol="0" anchor="t">
            <a:spAutoFit/>
          </a:bodyPr>
          <a:lstStyle/>
          <a:p>
            <a:r>
              <a:rPr lang="en-US" sz="2400">
                <a:solidFill>
                  <a:srgbClr val="FF0000"/>
                </a:solidFill>
              </a:rPr>
              <a:t>Related Services are not needed</a:t>
            </a:r>
          </a:p>
        </p:txBody>
      </p:sp>
      <p:sp>
        <p:nvSpPr>
          <p:cNvPr id="7" name="TextBox 6"/>
          <p:cNvSpPr txBox="1"/>
          <p:nvPr/>
        </p:nvSpPr>
        <p:spPr>
          <a:xfrm>
            <a:off x="3143250" y="4238758"/>
            <a:ext cx="4686154" cy="830997"/>
          </a:xfrm>
          <a:prstGeom prst="rect">
            <a:avLst/>
          </a:prstGeom>
          <a:noFill/>
        </p:spPr>
        <p:txBody>
          <a:bodyPr wrap="square" rtlCol="0">
            <a:spAutoFit/>
          </a:bodyPr>
          <a:lstStyle/>
          <a:p>
            <a:r>
              <a:rPr lang="en-US" sz="2400">
                <a:solidFill>
                  <a:srgbClr val="FF0000"/>
                </a:solidFill>
              </a:rPr>
              <a:t>Daily Living Skills are not needed</a:t>
            </a:r>
          </a:p>
        </p:txBody>
      </p:sp>
      <p:sp>
        <p:nvSpPr>
          <p:cNvPr id="8" name="TextBox 7"/>
          <p:cNvSpPr txBox="1"/>
          <p:nvPr/>
        </p:nvSpPr>
        <p:spPr>
          <a:xfrm>
            <a:off x="7972425" y="1585914"/>
            <a:ext cx="2700337" cy="461665"/>
          </a:xfrm>
          <a:prstGeom prst="rect">
            <a:avLst/>
          </a:prstGeom>
          <a:noFill/>
        </p:spPr>
        <p:txBody>
          <a:bodyPr wrap="square" rtlCol="0" anchor="t">
            <a:spAutoFit/>
          </a:bodyPr>
          <a:lstStyle/>
          <a:p>
            <a:r>
              <a:rPr lang="en-US" sz="2400">
                <a:solidFill>
                  <a:srgbClr val="FF0000"/>
                </a:solidFill>
              </a:rPr>
              <a:t>School/Student</a:t>
            </a:r>
          </a:p>
        </p:txBody>
      </p:sp>
      <p:sp>
        <p:nvSpPr>
          <p:cNvPr id="9" name="TextBox 8"/>
          <p:cNvSpPr txBox="1"/>
          <p:nvPr/>
        </p:nvSpPr>
        <p:spPr>
          <a:xfrm>
            <a:off x="8029934" y="2997393"/>
            <a:ext cx="2894530" cy="461665"/>
          </a:xfrm>
          <a:prstGeom prst="rect">
            <a:avLst/>
          </a:prstGeom>
          <a:noFill/>
        </p:spPr>
        <p:txBody>
          <a:bodyPr wrap="square" rtlCol="0">
            <a:spAutoFit/>
          </a:bodyPr>
          <a:lstStyle/>
          <a:p>
            <a:r>
              <a:rPr lang="en-US" sz="2400">
                <a:solidFill>
                  <a:srgbClr val="FF0000"/>
                </a:solidFill>
              </a:rPr>
              <a:t>Student/Family</a:t>
            </a:r>
          </a:p>
        </p:txBody>
      </p:sp>
      <p:sp>
        <p:nvSpPr>
          <p:cNvPr id="10" name="TextBox 9"/>
          <p:cNvSpPr txBox="1"/>
          <p:nvPr/>
        </p:nvSpPr>
        <p:spPr>
          <a:xfrm>
            <a:off x="8029126" y="3640013"/>
            <a:ext cx="2443163" cy="461665"/>
          </a:xfrm>
          <a:prstGeom prst="rect">
            <a:avLst/>
          </a:prstGeom>
          <a:noFill/>
        </p:spPr>
        <p:txBody>
          <a:bodyPr wrap="square" rtlCol="0">
            <a:spAutoFit/>
          </a:bodyPr>
          <a:lstStyle/>
          <a:p>
            <a:r>
              <a:rPr lang="en-US" sz="2400">
                <a:solidFill>
                  <a:srgbClr val="FF0000"/>
                </a:solidFill>
              </a:rPr>
              <a:t>School/Student</a:t>
            </a:r>
          </a:p>
        </p:txBody>
      </p:sp>
      <p:sp>
        <p:nvSpPr>
          <p:cNvPr id="12" name="TextBox 11"/>
          <p:cNvSpPr txBox="1"/>
          <p:nvPr/>
        </p:nvSpPr>
        <p:spPr>
          <a:xfrm>
            <a:off x="3143250" y="5106193"/>
            <a:ext cx="4665014" cy="830997"/>
          </a:xfrm>
          <a:prstGeom prst="rect">
            <a:avLst/>
          </a:prstGeom>
          <a:noFill/>
        </p:spPr>
        <p:txBody>
          <a:bodyPr wrap="square" rtlCol="0">
            <a:spAutoFit/>
          </a:bodyPr>
          <a:lstStyle/>
          <a:p>
            <a:r>
              <a:rPr lang="en-US" sz="2400">
                <a:solidFill>
                  <a:srgbClr val="FF0000"/>
                </a:solidFill>
              </a:rPr>
              <a:t>A Functional Vocational Evaluation is not needed</a:t>
            </a:r>
            <a:endParaRPr lang="en-US" sz="2400"/>
          </a:p>
        </p:txBody>
      </p:sp>
    </p:spTree>
    <p:extLst>
      <p:ext uri="{BB962C8B-B14F-4D97-AF65-F5344CB8AC3E}">
        <p14:creationId xmlns:p14="http://schemas.microsoft.com/office/powerpoint/2010/main" val="1759552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Instruction</a:t>
            </a:r>
          </a:p>
        </p:txBody>
      </p:sp>
      <p:sp>
        <p:nvSpPr>
          <p:cNvPr id="4" name="Content Placeholder 3"/>
          <p:cNvSpPr>
            <a:spLocks noGrp="1"/>
          </p:cNvSpPr>
          <p:nvPr>
            <p:ph sz="half" idx="1"/>
          </p:nvPr>
        </p:nvSpPr>
        <p:spPr>
          <a:xfrm>
            <a:off x="4985657" y="761999"/>
            <a:ext cx="5968855" cy="5921829"/>
          </a:xfrm>
        </p:spPr>
        <p:txBody>
          <a:bodyPr>
            <a:normAutofit fontScale="25000" lnSpcReduction="20000"/>
          </a:bodyPr>
          <a:lstStyle/>
          <a:p>
            <a:r>
              <a:rPr lang="en-US" sz="11200"/>
              <a:t>Participate in an internship program.</a:t>
            </a:r>
          </a:p>
          <a:p>
            <a:r>
              <a:rPr lang="en-US" sz="11200"/>
              <a:t>Participate in anger management counseling sessions.</a:t>
            </a:r>
          </a:p>
          <a:p>
            <a:r>
              <a:rPr lang="en-US" sz="11200"/>
              <a:t>Enroll in personal finance course.</a:t>
            </a:r>
          </a:p>
          <a:p>
            <a:r>
              <a:rPr lang="en-US" sz="11200"/>
              <a:t>Participate in transportation training  .</a:t>
            </a:r>
          </a:p>
          <a:p>
            <a:r>
              <a:rPr lang="en-US" sz="11200"/>
              <a:t>Participate in a CPR/First Aid course.</a:t>
            </a:r>
          </a:p>
          <a:p>
            <a:r>
              <a:rPr lang="en-US" sz="11200"/>
              <a:t>Enroll in parenting classes.</a:t>
            </a:r>
          </a:p>
          <a:p>
            <a:r>
              <a:rPr lang="en-US" sz="11200"/>
              <a:t>Research colleges and/or careers and requirements.</a:t>
            </a:r>
          </a:p>
          <a:p>
            <a:endParaRPr lang="en-US"/>
          </a:p>
        </p:txBody>
      </p:sp>
    </p:spTree>
    <p:extLst>
      <p:ext uri="{BB962C8B-B14F-4D97-AF65-F5344CB8AC3E}">
        <p14:creationId xmlns:p14="http://schemas.microsoft.com/office/powerpoint/2010/main" val="420014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64" y="3014663"/>
            <a:ext cx="4786312" cy="600075"/>
          </a:xfrm>
        </p:spPr>
        <p:txBody>
          <a:bodyPr>
            <a:normAutofit fontScale="90000"/>
          </a:bodyPr>
          <a:lstStyle/>
          <a:p>
            <a:r>
              <a:rPr lang="en-US"/>
              <a:t>Related Services</a:t>
            </a:r>
          </a:p>
        </p:txBody>
      </p:sp>
      <p:sp>
        <p:nvSpPr>
          <p:cNvPr id="4" name="Content Placeholder 3"/>
          <p:cNvSpPr>
            <a:spLocks noGrp="1"/>
          </p:cNvSpPr>
          <p:nvPr>
            <p:ph sz="half" idx="1"/>
          </p:nvPr>
        </p:nvSpPr>
        <p:spPr>
          <a:xfrm>
            <a:off x="6126480" y="1114426"/>
            <a:ext cx="4480560" cy="5065712"/>
          </a:xfrm>
        </p:spPr>
        <p:txBody>
          <a:bodyPr>
            <a:normAutofit fontScale="25000" lnSpcReduction="20000"/>
          </a:bodyPr>
          <a:lstStyle/>
          <a:p>
            <a:r>
              <a:rPr lang="en-US"/>
              <a:t>.</a:t>
            </a:r>
          </a:p>
          <a:p>
            <a:r>
              <a:rPr lang="en-US" sz="9600"/>
              <a:t>Complete an assistive technology evaluation</a:t>
            </a:r>
          </a:p>
          <a:p>
            <a:r>
              <a:rPr lang="en-US" sz="9600"/>
              <a:t>Participate in orientation and mobility services</a:t>
            </a:r>
          </a:p>
          <a:p>
            <a:r>
              <a:rPr lang="en-US" sz="9600"/>
              <a:t>Work with school health nurse on medication management</a:t>
            </a:r>
          </a:p>
          <a:p>
            <a:r>
              <a:rPr lang="en-US" sz="9600"/>
              <a:t>Learn how to access interpreter services for college and/or employment settings</a:t>
            </a:r>
          </a:p>
          <a:p>
            <a:r>
              <a:rPr lang="en-US" sz="9600"/>
              <a:t>Participate in rehabilitation counseling</a:t>
            </a:r>
          </a:p>
          <a:p>
            <a:endParaRPr lang="en-US"/>
          </a:p>
        </p:txBody>
      </p:sp>
    </p:spTree>
    <p:extLst>
      <p:ext uri="{BB962C8B-B14F-4D97-AF65-F5344CB8AC3E}">
        <p14:creationId xmlns:p14="http://schemas.microsoft.com/office/powerpoint/2010/main" val="4013652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2986089"/>
            <a:ext cx="5982101" cy="885824"/>
          </a:xfrm>
        </p:spPr>
        <p:txBody>
          <a:bodyPr>
            <a:normAutofit/>
          </a:bodyPr>
          <a:lstStyle/>
          <a:p>
            <a:r>
              <a:rPr lang="en-US"/>
              <a:t>Community Experiences</a:t>
            </a:r>
          </a:p>
        </p:txBody>
      </p:sp>
      <p:sp>
        <p:nvSpPr>
          <p:cNvPr id="4" name="Content Placeholder 3"/>
          <p:cNvSpPr>
            <a:spLocks noGrp="1"/>
          </p:cNvSpPr>
          <p:nvPr>
            <p:ph sz="half" idx="1"/>
          </p:nvPr>
        </p:nvSpPr>
        <p:spPr>
          <a:xfrm>
            <a:off x="6126480" y="514350"/>
            <a:ext cx="4480560" cy="5665788"/>
          </a:xfrm>
        </p:spPr>
        <p:txBody>
          <a:bodyPr>
            <a:normAutofit fontScale="25000" lnSpcReduction="20000"/>
          </a:bodyPr>
          <a:lstStyle/>
          <a:p>
            <a:r>
              <a:rPr lang="en-US"/>
              <a:t>.</a:t>
            </a:r>
            <a:endParaRPr lang="en-US" sz="9600"/>
          </a:p>
          <a:p>
            <a:r>
              <a:rPr lang="en-US" sz="9600"/>
              <a:t>Participate in job shadowing</a:t>
            </a:r>
          </a:p>
          <a:p>
            <a:r>
              <a:rPr lang="en-US" sz="9600"/>
              <a:t>Tour colleges</a:t>
            </a:r>
          </a:p>
          <a:p>
            <a:r>
              <a:rPr lang="en-US" sz="9600"/>
              <a:t>Tour employment or other community settings</a:t>
            </a:r>
          </a:p>
          <a:p>
            <a:r>
              <a:rPr lang="en-US" sz="9600"/>
              <a:t>Tour apartments</a:t>
            </a:r>
          </a:p>
          <a:p>
            <a:r>
              <a:rPr lang="en-US" sz="9600"/>
              <a:t>Obtain a state identification and/or drivers license</a:t>
            </a:r>
          </a:p>
          <a:p>
            <a:r>
              <a:rPr lang="en-US" sz="9600"/>
              <a:t>Register with Selective Services</a:t>
            </a:r>
          </a:p>
          <a:p>
            <a:r>
              <a:rPr lang="en-US" sz="9600"/>
              <a:t>Understand and participate in the voting process</a:t>
            </a:r>
          </a:p>
          <a:p>
            <a:r>
              <a:rPr lang="en-US" sz="9600"/>
              <a:t>Join and/or participate in community recreation center  </a:t>
            </a:r>
          </a:p>
          <a:p>
            <a:endParaRPr lang="en-US"/>
          </a:p>
        </p:txBody>
      </p:sp>
    </p:spTree>
    <p:extLst>
      <p:ext uri="{BB962C8B-B14F-4D97-AF65-F5344CB8AC3E}">
        <p14:creationId xmlns:p14="http://schemas.microsoft.com/office/powerpoint/2010/main" val="1998499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2480310"/>
            <a:ext cx="5214937" cy="1420178"/>
          </a:xfrm>
        </p:spPr>
        <p:txBody>
          <a:bodyPr/>
          <a:lstStyle/>
          <a:p>
            <a:r>
              <a:rPr lang="en-US"/>
              <a:t>Employment </a:t>
            </a:r>
            <a:br>
              <a:rPr lang="en-US"/>
            </a:br>
            <a:r>
              <a:rPr lang="en-US"/>
              <a:t>Development</a:t>
            </a:r>
          </a:p>
        </p:txBody>
      </p:sp>
      <p:sp>
        <p:nvSpPr>
          <p:cNvPr id="4" name="Content Placeholder 3"/>
          <p:cNvSpPr>
            <a:spLocks noGrp="1"/>
          </p:cNvSpPr>
          <p:nvPr>
            <p:ph sz="half" idx="1"/>
          </p:nvPr>
        </p:nvSpPr>
        <p:spPr>
          <a:xfrm>
            <a:off x="6126480" y="514350"/>
            <a:ext cx="4480560" cy="5665788"/>
          </a:xfrm>
        </p:spPr>
        <p:txBody>
          <a:bodyPr>
            <a:normAutofit fontScale="25000" lnSpcReduction="20000"/>
          </a:bodyPr>
          <a:lstStyle/>
          <a:p>
            <a:r>
              <a:rPr lang="en-US" sz="9600"/>
              <a:t>Complete application process for Vocational Rehabilitation Services</a:t>
            </a:r>
          </a:p>
          <a:p>
            <a:r>
              <a:rPr lang="en-US" sz="9600"/>
              <a:t>Interview employees in postsecondary employment interest area</a:t>
            </a:r>
          </a:p>
          <a:p>
            <a:r>
              <a:rPr lang="en-US" sz="9600"/>
              <a:t>Meet with supported employment providers to identify services</a:t>
            </a:r>
          </a:p>
          <a:p>
            <a:r>
              <a:rPr lang="en-US" sz="9600"/>
              <a:t>Practice completing job applications and interviewing skills</a:t>
            </a:r>
          </a:p>
          <a:p>
            <a:r>
              <a:rPr lang="en-US" sz="9600"/>
              <a:t>Attend career fair at school</a:t>
            </a:r>
          </a:p>
          <a:p>
            <a:r>
              <a:rPr lang="en-US" sz="9600"/>
              <a:t>Meet with armed forces recruiter</a:t>
            </a:r>
          </a:p>
          <a:p>
            <a:endParaRPr lang="en-US"/>
          </a:p>
        </p:txBody>
      </p:sp>
    </p:spTree>
    <p:extLst>
      <p:ext uri="{BB962C8B-B14F-4D97-AF65-F5344CB8AC3E}">
        <p14:creationId xmlns:p14="http://schemas.microsoft.com/office/powerpoint/2010/main" val="226445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705" y="770021"/>
            <a:ext cx="9673390" cy="5909310"/>
          </a:xfrm>
          <a:prstGeom prst="rect">
            <a:avLst/>
          </a:prstGeom>
        </p:spPr>
        <p:txBody>
          <a:bodyPr wrap="square">
            <a:spAutoFit/>
          </a:bodyPr>
          <a:lstStyle/>
          <a:p>
            <a:endParaRPr lang="en-US" sz="2400" b="1">
              <a:solidFill>
                <a:srgbClr val="000000"/>
              </a:solidFill>
              <a:latin typeface="Cambria" panose="02040503050406030204" pitchFamily="18" charset="0"/>
            </a:endParaRPr>
          </a:p>
          <a:p>
            <a:endParaRPr lang="en-US" sz="3600" b="1">
              <a:solidFill>
                <a:srgbClr val="000000"/>
              </a:solidFill>
              <a:latin typeface="+mj-lt"/>
            </a:endParaRPr>
          </a:p>
          <a:p>
            <a:r>
              <a:rPr lang="en-US" sz="3600" b="1">
                <a:solidFill>
                  <a:srgbClr val="000000"/>
                </a:solidFill>
                <a:latin typeface="+mj-lt"/>
              </a:rPr>
              <a:t>Transition Planning </a:t>
            </a:r>
          </a:p>
          <a:p>
            <a:endParaRPr lang="en-US" sz="2000">
              <a:solidFill>
                <a:srgbClr val="000000"/>
              </a:solidFill>
              <a:latin typeface="+mj-lt"/>
            </a:endParaRPr>
          </a:p>
          <a:p>
            <a:r>
              <a:rPr lang="en-US" sz="2400">
                <a:solidFill>
                  <a:srgbClr val="000000"/>
                </a:solidFill>
                <a:latin typeface="+mj-lt"/>
              </a:rPr>
              <a:t>“A truly successful transition process is the result of comprehensive team planning that is driven by the dreams, desires and abilities of youth. A transition plan provides the basic structure for preparing an individual to live, work and play in the community, as fully and independently as possible.”</a:t>
            </a:r>
          </a:p>
          <a:p>
            <a:endParaRPr lang="en-US" sz="800">
              <a:solidFill>
                <a:srgbClr val="000000"/>
              </a:solidFill>
              <a:latin typeface="Calibri" panose="020F0502020204030204" pitchFamily="34" charset="0"/>
            </a:endParaRPr>
          </a:p>
          <a:p>
            <a:endParaRPr lang="en-US" sz="800">
              <a:solidFill>
                <a:srgbClr val="000000"/>
              </a:solidFill>
              <a:latin typeface="Calibri" panose="020F0502020204030204" pitchFamily="34" charset="0"/>
            </a:endParaRPr>
          </a:p>
          <a:p>
            <a:endParaRPr lang="en-US" sz="800">
              <a:solidFill>
                <a:srgbClr val="000000"/>
              </a:solidFill>
              <a:latin typeface="Calibri" panose="020F0502020204030204" pitchFamily="34" charset="0"/>
            </a:endParaRPr>
          </a:p>
          <a:p>
            <a:endParaRPr lang="en-US" sz="800">
              <a:solidFill>
                <a:srgbClr val="000000"/>
              </a:solidFill>
              <a:latin typeface="Calibri" panose="020F0502020204030204" pitchFamily="34" charset="0"/>
            </a:endParaRPr>
          </a:p>
          <a:p>
            <a:endParaRPr lang="en-US" sz="800">
              <a:solidFill>
                <a:srgbClr val="000000"/>
              </a:solidFill>
              <a:latin typeface="Calibri" panose="020F0502020204030204" pitchFamily="34" charset="0"/>
            </a:endParaRPr>
          </a:p>
          <a:p>
            <a:endParaRPr lang="en-US" sz="800">
              <a:solidFill>
                <a:srgbClr val="000000"/>
              </a:solidFill>
              <a:latin typeface="Calibri" panose="020F0502020204030204" pitchFamily="34" charset="0"/>
            </a:endParaRPr>
          </a:p>
          <a:p>
            <a:endParaRPr lang="en-US" sz="800">
              <a:solidFill>
                <a:srgbClr val="000000"/>
              </a:solidFill>
              <a:latin typeface="Calibri" panose="020F0502020204030204" pitchFamily="34" charset="0"/>
            </a:endParaRPr>
          </a:p>
          <a:p>
            <a:endParaRPr lang="en-US" sz="800">
              <a:solidFill>
                <a:srgbClr val="000000"/>
              </a:solidFill>
              <a:latin typeface="Calibri" panose="020F0502020204030204" pitchFamily="34" charset="0"/>
            </a:endParaRPr>
          </a:p>
          <a:p>
            <a:endParaRPr lang="en-US" sz="800">
              <a:solidFill>
                <a:srgbClr val="000000"/>
              </a:solidFill>
              <a:latin typeface="Calibri" panose="020F0502020204030204" pitchFamily="34" charset="0"/>
            </a:endParaRPr>
          </a:p>
          <a:p>
            <a:endParaRPr lang="en-US" sz="800" i="1">
              <a:solidFill>
                <a:srgbClr val="000000"/>
              </a:solidFill>
              <a:latin typeface="Calibri" panose="020F0502020204030204" pitchFamily="34" charset="0"/>
            </a:endParaRPr>
          </a:p>
          <a:p>
            <a:r>
              <a:rPr lang="en-US" i="1"/>
              <a:t>PACER Center Inc. (2001). Parent tips for transition planning, PHP-c80. Retrieved from </a:t>
            </a:r>
            <a:r>
              <a:rPr lang="en-US" b="1" i="1"/>
              <a:t>www.asec.net/Archives/Transitionresources/Parent%20tips%20for%20transition.pdf. </a:t>
            </a:r>
            <a:endParaRPr lang="en-US" sz="800" i="1">
              <a:solidFill>
                <a:srgbClr val="000000"/>
              </a:solidFill>
              <a:latin typeface="Calibri" panose="020F0502020204030204" pitchFamily="34" charset="0"/>
            </a:endParaRPr>
          </a:p>
          <a:p>
            <a:endParaRPr lang="en-US" sz="800">
              <a:solidFill>
                <a:srgbClr val="000000"/>
              </a:solidFill>
              <a:latin typeface="Calibri" panose="020F0502020204030204" pitchFamily="34" charset="0"/>
            </a:endParaRPr>
          </a:p>
        </p:txBody>
      </p:sp>
    </p:spTree>
    <p:extLst>
      <p:ext uri="{BB962C8B-B14F-4D97-AF65-F5344CB8AC3E}">
        <p14:creationId xmlns:p14="http://schemas.microsoft.com/office/powerpoint/2010/main" val="2487884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410" y="2030378"/>
            <a:ext cx="5573127" cy="4370422"/>
          </a:xfrm>
        </p:spPr>
        <p:txBody>
          <a:bodyPr>
            <a:normAutofit/>
          </a:bodyPr>
          <a:lstStyle/>
          <a:p>
            <a:r>
              <a:rPr lang="en-US"/>
              <a:t>Daily Living Skills* </a:t>
            </a:r>
            <a:br>
              <a:rPr lang="en-US"/>
            </a:br>
            <a:r>
              <a:rPr lang="en-US"/>
              <a:t>and</a:t>
            </a:r>
            <a:br>
              <a:rPr lang="en-US"/>
            </a:br>
            <a:r>
              <a:rPr lang="en-US"/>
              <a:t>Vocational Evaluation*</a:t>
            </a:r>
            <a:br>
              <a:rPr lang="en-US"/>
            </a:br>
            <a:br>
              <a:rPr lang="en-US"/>
            </a:br>
            <a:br>
              <a:rPr lang="en-US"/>
            </a:br>
            <a:br>
              <a:rPr lang="en-US"/>
            </a:br>
            <a:r>
              <a:rPr lang="en-US"/>
              <a:t>*</a:t>
            </a:r>
            <a:r>
              <a:rPr lang="en-US" sz="2200"/>
              <a:t>as appropriate</a:t>
            </a:r>
          </a:p>
        </p:txBody>
      </p:sp>
      <p:sp>
        <p:nvSpPr>
          <p:cNvPr id="4" name="Content Placeholder 3"/>
          <p:cNvSpPr>
            <a:spLocks noGrp="1"/>
          </p:cNvSpPr>
          <p:nvPr>
            <p:ph sz="half" idx="1"/>
          </p:nvPr>
        </p:nvSpPr>
        <p:spPr>
          <a:xfrm>
            <a:off x="6126480" y="514350"/>
            <a:ext cx="4480560" cy="5665788"/>
          </a:xfrm>
        </p:spPr>
        <p:txBody>
          <a:bodyPr>
            <a:normAutofit fontScale="25000" lnSpcReduction="20000"/>
          </a:bodyPr>
          <a:lstStyle/>
          <a:p>
            <a:r>
              <a:rPr lang="en-US" sz="9600"/>
              <a:t>Take cooking classes</a:t>
            </a:r>
          </a:p>
          <a:p>
            <a:r>
              <a:rPr lang="en-US" sz="9600"/>
              <a:t>Learn to operate washer/dryer</a:t>
            </a:r>
          </a:p>
          <a:p>
            <a:r>
              <a:rPr lang="en-US" sz="9600"/>
              <a:t>Learn to use an ATM card</a:t>
            </a:r>
          </a:p>
          <a:p>
            <a:r>
              <a:rPr lang="en-US" sz="9600"/>
              <a:t>Learn meal preparation</a:t>
            </a:r>
          </a:p>
          <a:p>
            <a:r>
              <a:rPr lang="en-US" sz="9600"/>
              <a:t>Learn grocery skills</a:t>
            </a:r>
          </a:p>
          <a:p>
            <a:r>
              <a:rPr lang="en-US" sz="9600"/>
              <a:t>Learn how to purchase and care for clothes</a:t>
            </a:r>
          </a:p>
          <a:p>
            <a:r>
              <a:rPr lang="en-US" sz="9600"/>
              <a:t>Learn and practice basic self care</a:t>
            </a:r>
          </a:p>
          <a:p>
            <a:r>
              <a:rPr lang="en-US" sz="9600"/>
              <a:t>Communicate personal information (e.g., name, address, gender, telephone number, etc.) in appropriate situations</a:t>
            </a:r>
          </a:p>
          <a:p>
            <a:pPr marL="0" indent="0">
              <a:buNone/>
            </a:pPr>
            <a:endParaRPr lang="en-US" sz="9600"/>
          </a:p>
          <a:p>
            <a:endParaRPr lang="en-US"/>
          </a:p>
        </p:txBody>
      </p:sp>
    </p:spTree>
    <p:extLst>
      <p:ext uri="{BB962C8B-B14F-4D97-AF65-F5344CB8AC3E}">
        <p14:creationId xmlns:p14="http://schemas.microsoft.com/office/powerpoint/2010/main" val="2098011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66157" y="3795621"/>
            <a:ext cx="10644999" cy="2308324"/>
          </a:xfrm>
          <a:prstGeom prst="rect">
            <a:avLst/>
          </a:prstGeom>
          <a:noFill/>
        </p:spPr>
        <p:txBody>
          <a:bodyPr wrap="square" rtlCol="0">
            <a:spAutoFit/>
          </a:bodyPr>
          <a:lstStyle/>
          <a:p>
            <a:r>
              <a:rPr lang="en-US" sz="2400"/>
              <a:t>For example, Ethan’s writing goal:</a:t>
            </a:r>
          </a:p>
          <a:p>
            <a:endParaRPr lang="en-US" sz="2400"/>
          </a:p>
          <a:p>
            <a:r>
              <a:rPr lang="en-US" sz="2400"/>
              <a:t>Ethan will produce  clear and coherent writing in which the development, organization, and style are appropriate to task, purpose and audience.  Using an analytic rubric, he will achieve a minimum score of 3/5 on all sections.</a:t>
            </a:r>
          </a:p>
        </p:txBody>
      </p:sp>
      <p:sp>
        <p:nvSpPr>
          <p:cNvPr id="12" name="TextBox 11"/>
          <p:cNvSpPr txBox="1"/>
          <p:nvPr/>
        </p:nvSpPr>
        <p:spPr>
          <a:xfrm>
            <a:off x="776378" y="1104181"/>
            <a:ext cx="10834778" cy="1569660"/>
          </a:xfrm>
          <a:prstGeom prst="rect">
            <a:avLst/>
          </a:prstGeom>
          <a:noFill/>
        </p:spPr>
        <p:txBody>
          <a:bodyPr wrap="square" rtlCol="0">
            <a:spAutoFit/>
          </a:bodyPr>
          <a:lstStyle/>
          <a:p>
            <a:r>
              <a:rPr lang="en-US" sz="3200" b="1"/>
              <a:t>Within the IEP, it is important for other annual IEP goals to complement and address the student’s transition needs.</a:t>
            </a:r>
          </a:p>
        </p:txBody>
      </p:sp>
    </p:spTree>
    <p:extLst>
      <p:ext uri="{BB962C8B-B14F-4D97-AF65-F5344CB8AC3E}">
        <p14:creationId xmlns:p14="http://schemas.microsoft.com/office/powerpoint/2010/main" val="2104122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61872" y="758952"/>
            <a:ext cx="9418320" cy="3825080"/>
          </a:xfrm>
        </p:spPr>
        <p:txBody>
          <a:bodyPr/>
          <a:lstStyle/>
          <a:p>
            <a:r>
              <a:rPr lang="en-US"/>
              <a:t>Outside Agency Participation</a:t>
            </a:r>
          </a:p>
        </p:txBody>
      </p:sp>
    </p:spTree>
    <p:extLst>
      <p:ext uri="{BB962C8B-B14F-4D97-AF65-F5344CB8AC3E}">
        <p14:creationId xmlns:p14="http://schemas.microsoft.com/office/powerpoint/2010/main" val="1906780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61872" y="758952"/>
            <a:ext cx="9418320" cy="3825080"/>
          </a:xfrm>
        </p:spPr>
        <p:txBody>
          <a:bodyPr/>
          <a:lstStyle/>
          <a:p>
            <a:r>
              <a:rPr lang="en-US"/>
              <a:t>Transfer of Rights and Age of Majority</a:t>
            </a:r>
          </a:p>
        </p:txBody>
      </p:sp>
    </p:spTree>
    <p:extLst>
      <p:ext uri="{BB962C8B-B14F-4D97-AF65-F5344CB8AC3E}">
        <p14:creationId xmlns:p14="http://schemas.microsoft.com/office/powerpoint/2010/main" val="1574992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0664" y="782036"/>
            <a:ext cx="8471140" cy="5355312"/>
          </a:xfrm>
          <a:prstGeom prst="rect">
            <a:avLst/>
          </a:prstGeom>
        </p:spPr>
        <p:txBody>
          <a:bodyPr wrap="square">
            <a:spAutoFit/>
          </a:bodyPr>
          <a:lstStyle/>
          <a:p>
            <a:r>
              <a:rPr lang="en-US">
                <a:latin typeface="Century Schoolbook" panose="02040604050505020304" pitchFamily="18" charset="0"/>
                <a:ea typeface="Verdana" panose="020B0604030504040204" pitchFamily="34" charset="0"/>
                <a:cs typeface="Verdana" panose="020B0604030504040204" pitchFamily="34" charset="0"/>
              </a:rPr>
              <a:t>There are two parts to the Age of Majority and Transfer of Rights process</a:t>
            </a:r>
            <a:br>
              <a:rPr lang="en-US">
                <a:latin typeface="Century Schoolbook" panose="02040604050505020304" pitchFamily="18" charset="0"/>
                <a:ea typeface="Verdana" panose="020B0604030504040204" pitchFamily="34" charset="0"/>
                <a:cs typeface="Verdana" panose="020B0604030504040204" pitchFamily="34" charset="0"/>
              </a:rPr>
            </a:br>
            <a:r>
              <a:rPr lang="en-US">
                <a:latin typeface="Century Schoolbook" panose="02040604050505020304" pitchFamily="18" charset="0"/>
                <a:ea typeface="Verdana" panose="020B0604030504040204" pitchFamily="34" charset="0"/>
                <a:cs typeface="Verdana" panose="020B0604030504040204" pitchFamily="34" charset="0"/>
              </a:rPr>
              <a:t> </a:t>
            </a:r>
          </a:p>
          <a:p>
            <a:pPr marL="285750" indent="-285750">
              <a:buFont typeface="Arial" charset="0"/>
              <a:buChar char="•"/>
            </a:pPr>
            <a:r>
              <a:rPr lang="en-US">
                <a:latin typeface="Century Schoolbook" panose="02040604050505020304" pitchFamily="18" charset="0"/>
                <a:ea typeface="Verdana" panose="020B0604030504040204" pitchFamily="34" charset="0"/>
                <a:cs typeface="Verdana" panose="020B0604030504040204" pitchFamily="34" charset="0"/>
              </a:rPr>
              <a:t>The first part is informing the student and parent that the transfer of rights is forthcoming at age 18; this part is done one year prior to the student turning 18. The team must document the date the Transfer of Rights discussion associated with the Age of Majority was held and should document any resources that were provided to the student and parents within the IEP and the Prior Written Notice. In addition to the IEP and PWN, documentation may also be completed through a separate form created by the LEA.</a:t>
            </a:r>
          </a:p>
          <a:p>
            <a:endParaRPr lang="en-US">
              <a:latin typeface="Century Schoolbook" panose="02040604050505020304" pitchFamily="18" charset="0"/>
              <a:ea typeface="Verdana" panose="020B0604030504040204" pitchFamily="34" charset="0"/>
              <a:cs typeface="Verdana" panose="020B0604030504040204" pitchFamily="34" charset="0"/>
            </a:endParaRPr>
          </a:p>
          <a:p>
            <a:pPr marL="285750" indent="-285750">
              <a:buFont typeface="Arial" charset="0"/>
              <a:buChar char="•"/>
            </a:pPr>
            <a:r>
              <a:rPr lang="en-US">
                <a:latin typeface="Century Schoolbook" panose="02040604050505020304" pitchFamily="18" charset="0"/>
                <a:ea typeface="Verdana" panose="020B0604030504040204" pitchFamily="34" charset="0"/>
                <a:cs typeface="Verdana" panose="020B0604030504040204" pitchFamily="34" charset="0"/>
              </a:rPr>
              <a:t>The second part of the process is to notify and document that the transfer of rights has occurred; this part is done at age 18 and must be included in the intent in the Prior Written Notice. The IEP team should again check the YES box once the transfer of rights has occurred.  </a:t>
            </a:r>
          </a:p>
          <a:p>
            <a:endParaRPr lang="en-US">
              <a:latin typeface="Century Schoolbook" panose="02040604050505020304" pitchFamily="18" charset="0"/>
            </a:endParaRPr>
          </a:p>
          <a:p>
            <a:r>
              <a:rPr lang="en-US">
                <a:latin typeface="Century Schoolbook" panose="02040604050505020304" pitchFamily="18" charset="0"/>
                <a:ea typeface="Verdana" panose="020B0604030504040204" pitchFamily="34" charset="0"/>
                <a:cs typeface="Verdana" panose="020B0604030504040204" pitchFamily="34" charset="0"/>
              </a:rPr>
              <a:t>It is best practice to provide the student and parent with additional information and resources associated with transfer of rights and alternatives to guardianship. </a:t>
            </a:r>
          </a:p>
        </p:txBody>
      </p:sp>
    </p:spTree>
    <p:extLst>
      <p:ext uri="{BB962C8B-B14F-4D97-AF65-F5344CB8AC3E}">
        <p14:creationId xmlns:p14="http://schemas.microsoft.com/office/powerpoint/2010/main" val="3310326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3608511"/>
          </a:xfrm>
        </p:spPr>
        <p:txBody>
          <a:bodyPr/>
          <a:lstStyle/>
          <a:p>
            <a:pPr algn="ctr"/>
            <a:r>
              <a:rPr lang="en-US"/>
              <a:t>Summary of Performance</a:t>
            </a:r>
          </a:p>
        </p:txBody>
      </p:sp>
    </p:spTree>
    <p:extLst>
      <p:ext uri="{BB962C8B-B14F-4D97-AF65-F5344CB8AC3E}">
        <p14:creationId xmlns:p14="http://schemas.microsoft.com/office/powerpoint/2010/main" val="342476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8686" y="1033112"/>
            <a:ext cx="9954883" cy="3539430"/>
          </a:xfrm>
          <a:prstGeom prst="rect">
            <a:avLst/>
          </a:prstGeom>
        </p:spPr>
        <p:txBody>
          <a:bodyPr wrap="square">
            <a:spAutoFit/>
          </a:bodyPr>
          <a:lstStyle/>
          <a:p>
            <a:r>
              <a:rPr lang="en-US" sz="2800">
                <a:latin typeface="Century Schoolbook" panose="02040604050505020304" pitchFamily="18" charset="0"/>
              </a:rPr>
              <a:t>The intent of the Summary of Performance document (SOP) is to promote success and facilitate the student’s transition from high school to postsecondary training or employment. </a:t>
            </a:r>
          </a:p>
          <a:p>
            <a:endParaRPr lang="en-US" sz="2800">
              <a:latin typeface="Century Schoolbook" panose="02040604050505020304" pitchFamily="18" charset="0"/>
            </a:endParaRPr>
          </a:p>
          <a:p>
            <a:r>
              <a:rPr lang="en-US" sz="2800">
                <a:latin typeface="Century Schoolbook" panose="02040604050505020304" pitchFamily="18" charset="0"/>
              </a:rPr>
              <a:t>The  SOP  provides the student with a summary of his/her  academic achievement and functional performance in order to assist with the transition beyond high school. </a:t>
            </a:r>
          </a:p>
        </p:txBody>
      </p:sp>
    </p:spTree>
    <p:extLst>
      <p:ext uri="{BB962C8B-B14F-4D97-AF65-F5344CB8AC3E}">
        <p14:creationId xmlns:p14="http://schemas.microsoft.com/office/powerpoint/2010/main" val="1754854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38686" y="1863305"/>
            <a:ext cx="9954883" cy="1815882"/>
          </a:xfrm>
          <a:prstGeom prst="rect">
            <a:avLst/>
          </a:prstGeom>
          <a:noFill/>
        </p:spPr>
        <p:txBody>
          <a:bodyPr wrap="square" rtlCol="0">
            <a:spAutoFit/>
          </a:bodyPr>
          <a:lstStyle/>
          <a:p>
            <a:r>
              <a:rPr lang="en-US" sz="2800"/>
              <a:t>Within the Summary of Educational Performance, a description of the student’s present levels of academic and functional performance, accommodations and modifications required by the student should be included.</a:t>
            </a:r>
          </a:p>
        </p:txBody>
      </p:sp>
    </p:spTree>
    <p:extLst>
      <p:ext uri="{BB962C8B-B14F-4D97-AF65-F5344CB8AC3E}">
        <p14:creationId xmlns:p14="http://schemas.microsoft.com/office/powerpoint/2010/main" val="1492837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6490" y="2156604"/>
            <a:ext cx="9506309" cy="1815882"/>
          </a:xfrm>
          <a:prstGeom prst="rect">
            <a:avLst/>
          </a:prstGeom>
          <a:noFill/>
        </p:spPr>
        <p:txBody>
          <a:bodyPr wrap="square" rtlCol="0">
            <a:spAutoFit/>
          </a:bodyPr>
          <a:lstStyle/>
          <a:p>
            <a:r>
              <a:rPr lang="en-US" sz="2800"/>
              <a:t>The Summary of Performance should include information regarding assistive technology devices essential to the student’s success in postsecondary settings.</a:t>
            </a:r>
          </a:p>
        </p:txBody>
      </p:sp>
    </p:spTree>
    <p:extLst>
      <p:ext uri="{BB962C8B-B14F-4D97-AF65-F5344CB8AC3E}">
        <p14:creationId xmlns:p14="http://schemas.microsoft.com/office/powerpoint/2010/main" val="2090500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2974" y="2346384"/>
            <a:ext cx="9937630" cy="1384995"/>
          </a:xfrm>
          <a:prstGeom prst="rect">
            <a:avLst/>
          </a:prstGeom>
          <a:noFill/>
        </p:spPr>
        <p:txBody>
          <a:bodyPr wrap="square" rtlCol="0">
            <a:spAutoFit/>
          </a:bodyPr>
          <a:lstStyle/>
          <a:p>
            <a:r>
              <a:rPr lang="en-US" sz="2800"/>
              <a:t>The team should include recommendations to assist the student in meeting their postsecondary goals and to enhance success in a post-school setting.</a:t>
            </a:r>
          </a:p>
        </p:txBody>
      </p:sp>
    </p:spTree>
    <p:extLst>
      <p:ext uri="{BB962C8B-B14F-4D97-AF65-F5344CB8AC3E}">
        <p14:creationId xmlns:p14="http://schemas.microsoft.com/office/powerpoint/2010/main" val="2056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389" y="481262"/>
            <a:ext cx="10244650" cy="637675"/>
          </a:xfrm>
        </p:spPr>
        <p:txBody>
          <a:bodyPr>
            <a:normAutofit fontScale="90000"/>
          </a:bodyPr>
          <a:lstStyle/>
          <a:p>
            <a:pPr algn="ctr"/>
            <a:r>
              <a:rPr lang="en-US"/>
              <a:t>Transition Policy</a:t>
            </a:r>
          </a:p>
        </p:txBody>
      </p:sp>
      <p:sp>
        <p:nvSpPr>
          <p:cNvPr id="3" name="Content Placeholder 2"/>
          <p:cNvSpPr>
            <a:spLocks noGrp="1"/>
          </p:cNvSpPr>
          <p:nvPr>
            <p:ph sz="half" idx="1"/>
          </p:nvPr>
        </p:nvSpPr>
        <p:spPr>
          <a:xfrm>
            <a:off x="421106" y="1325562"/>
            <a:ext cx="5249137" cy="4854576"/>
          </a:xfrm>
        </p:spPr>
        <p:txBody>
          <a:bodyPr>
            <a:normAutofit fontScale="25000" lnSpcReduction="20000"/>
          </a:bodyPr>
          <a:lstStyle/>
          <a:p>
            <a:pPr marL="0" indent="0">
              <a:buNone/>
            </a:pPr>
            <a:r>
              <a:rPr lang="en-US" sz="11200">
                <a:latin typeface="+mj-lt"/>
                <a:cs typeface="Times New Roman" panose="02020603050405020304" pitchFamily="18" charset="0"/>
              </a:rPr>
              <a:t>At age 14:  </a:t>
            </a:r>
          </a:p>
          <a:p>
            <a:pPr marL="0" indent="0">
              <a:spcBef>
                <a:spcPts val="0"/>
              </a:spcBef>
              <a:spcAft>
                <a:spcPts val="0"/>
              </a:spcAft>
              <a:buNone/>
            </a:pPr>
            <a:endParaRPr lang="en-US" sz="11200">
              <a:latin typeface="+mj-lt"/>
              <a:cs typeface="Times New Roman" panose="02020603050405020304" pitchFamily="18" charset="0"/>
            </a:endParaRPr>
          </a:p>
          <a:p>
            <a:pPr marL="0" indent="0">
              <a:spcBef>
                <a:spcPts val="0"/>
              </a:spcBef>
              <a:spcAft>
                <a:spcPts val="0"/>
              </a:spcAft>
              <a:buNone/>
            </a:pPr>
            <a:r>
              <a:rPr lang="en-US" sz="11200">
                <a:latin typeface="+mj-lt"/>
                <a:cs typeface="Times New Roman" panose="02020603050405020304" pitchFamily="18" charset="0"/>
              </a:rPr>
              <a:t>Must include initial</a:t>
            </a:r>
          </a:p>
          <a:p>
            <a:pPr marL="0" indent="0">
              <a:spcBef>
                <a:spcPts val="0"/>
              </a:spcBef>
              <a:spcAft>
                <a:spcPts val="0"/>
              </a:spcAft>
              <a:buNone/>
            </a:pPr>
            <a:r>
              <a:rPr lang="en-US" sz="11200">
                <a:latin typeface="+mj-lt"/>
                <a:cs typeface="Times New Roman" panose="02020603050405020304" pitchFamily="18" charset="0"/>
              </a:rPr>
              <a:t>transition components:</a:t>
            </a:r>
          </a:p>
          <a:p>
            <a:pPr marL="0" indent="0">
              <a:buNone/>
            </a:pPr>
            <a:endParaRPr lang="en-US" sz="11200">
              <a:latin typeface="+mj-lt"/>
              <a:cs typeface="Times New Roman" panose="02020603050405020304" pitchFamily="18" charset="0"/>
            </a:endParaRPr>
          </a:p>
          <a:p>
            <a:pPr lvl="1"/>
            <a:r>
              <a:rPr lang="en-US" sz="11200">
                <a:latin typeface="+mj-lt"/>
                <a:cs typeface="Times New Roman" panose="02020603050405020304" pitchFamily="18" charset="0"/>
              </a:rPr>
              <a:t>Needs</a:t>
            </a:r>
          </a:p>
          <a:p>
            <a:pPr lvl="1"/>
            <a:r>
              <a:rPr lang="en-US" sz="11200">
                <a:latin typeface="+mj-lt"/>
                <a:cs typeface="Times New Roman" panose="02020603050405020304" pitchFamily="18" charset="0"/>
              </a:rPr>
              <a:t>Strengths </a:t>
            </a:r>
          </a:p>
          <a:p>
            <a:pPr lvl="1"/>
            <a:r>
              <a:rPr lang="en-US" sz="11200">
                <a:latin typeface="+mj-lt"/>
                <a:cs typeface="Times New Roman" panose="02020603050405020304" pitchFamily="18" charset="0"/>
              </a:rPr>
              <a:t>Preferences</a:t>
            </a:r>
          </a:p>
          <a:p>
            <a:pPr lvl="1"/>
            <a:r>
              <a:rPr lang="en-US" sz="11200">
                <a:latin typeface="+mj-lt"/>
                <a:cs typeface="Times New Roman" panose="02020603050405020304" pitchFamily="18" charset="0"/>
              </a:rPr>
              <a:t>Interests</a:t>
            </a:r>
          </a:p>
          <a:p>
            <a:pPr lvl="1"/>
            <a:r>
              <a:rPr lang="en-US" sz="11200">
                <a:latin typeface="+mj-lt"/>
                <a:cs typeface="Times New Roman" panose="02020603050405020304" pitchFamily="18" charset="0"/>
              </a:rPr>
              <a:t>Course of study</a:t>
            </a:r>
          </a:p>
          <a:p>
            <a:endParaRPr lang="en-US"/>
          </a:p>
        </p:txBody>
      </p:sp>
      <p:sp>
        <p:nvSpPr>
          <p:cNvPr id="4" name="Content Placeholder 3"/>
          <p:cNvSpPr>
            <a:spLocks noGrp="1"/>
          </p:cNvSpPr>
          <p:nvPr>
            <p:ph sz="half" idx="2"/>
          </p:nvPr>
        </p:nvSpPr>
        <p:spPr>
          <a:xfrm>
            <a:off x="5462337" y="1325562"/>
            <a:ext cx="5144703" cy="4854576"/>
          </a:xfrm>
        </p:spPr>
        <p:txBody>
          <a:bodyPr vert="horz" lIns="91440" tIns="45720" rIns="91440" bIns="45720" rtlCol="0" anchor="t">
            <a:normAutofit fontScale="25000" lnSpcReduction="20000"/>
          </a:bodyPr>
          <a:lstStyle/>
          <a:p>
            <a:pPr marL="0" indent="0">
              <a:buNone/>
            </a:pPr>
            <a:r>
              <a:rPr lang="en-US" sz="11200">
                <a:solidFill>
                  <a:srgbClr val="000000"/>
                </a:solidFill>
                <a:latin typeface="+mj-lt"/>
                <a:ea typeface="Times New Roman" panose="02020603050405020304" pitchFamily="18" charset="0"/>
                <a:cs typeface="Times New Roman" panose="02020603050405020304" pitchFamily="18" charset="0"/>
              </a:rPr>
              <a:t>Additionally, at age 16:</a:t>
            </a:r>
          </a:p>
          <a:p>
            <a:r>
              <a:rPr lang="en-US" sz="11200">
                <a:solidFill>
                  <a:srgbClr val="000000"/>
                </a:solidFill>
                <a:latin typeface="+mj-lt"/>
                <a:ea typeface="Times New Roman" panose="02020603050405020304" pitchFamily="18" charset="0"/>
                <a:cs typeface="Times New Roman" panose="02020603050405020304" pitchFamily="18" charset="0"/>
              </a:rPr>
              <a:t>Appropriate measurable postsecondary goals based upon age appropriate transition assessments </a:t>
            </a:r>
          </a:p>
          <a:p>
            <a:r>
              <a:rPr lang="en-US" sz="11200">
                <a:solidFill>
                  <a:srgbClr val="000000"/>
                </a:solidFill>
                <a:latin typeface="+mj-lt"/>
                <a:ea typeface="Times New Roman" panose="02020603050405020304" pitchFamily="18" charset="0"/>
                <a:cs typeface="Times New Roman" panose="02020603050405020304" pitchFamily="18" charset="0"/>
              </a:rPr>
              <a:t>Annual IEP goals related to the student transition services needs</a:t>
            </a:r>
          </a:p>
          <a:p>
            <a:r>
              <a:rPr lang="en-US" sz="11200">
                <a:solidFill>
                  <a:srgbClr val="000000"/>
                </a:solidFill>
                <a:latin typeface="+mj-lt"/>
                <a:ea typeface="Times New Roman" panose="02020603050405020304" pitchFamily="18" charset="0"/>
                <a:cs typeface="Times New Roman" panose="02020603050405020304" pitchFamily="18" charset="0"/>
              </a:rPr>
              <a:t>Transition services, including course of study, that will reasonably enable the student to meet the postsecondary goals</a:t>
            </a:r>
            <a:endParaRPr lang="en-US" sz="11200">
              <a:latin typeface="+mj-lt"/>
              <a:cs typeface="Times New Roman" panose="02020603050405020304" pitchFamily="18" charset="0"/>
            </a:endParaRPr>
          </a:p>
          <a:p>
            <a:endParaRPr lang="en-US"/>
          </a:p>
        </p:txBody>
      </p:sp>
    </p:spTree>
    <p:extLst>
      <p:ext uri="{BB962C8B-B14F-4D97-AF65-F5344CB8AC3E}">
        <p14:creationId xmlns:p14="http://schemas.microsoft.com/office/powerpoint/2010/main" val="12442523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5170" y="1067617"/>
            <a:ext cx="10179170" cy="3970318"/>
          </a:xfrm>
          <a:prstGeom prst="rect">
            <a:avLst/>
          </a:prstGeom>
        </p:spPr>
        <p:txBody>
          <a:bodyPr wrap="square">
            <a:spAutoFit/>
          </a:bodyPr>
          <a:lstStyle/>
          <a:p>
            <a:r>
              <a:rPr lang="en-US" sz="2800">
                <a:latin typeface="Century Schoolbook" panose="02040604050505020304" pitchFamily="18" charset="0"/>
              </a:rPr>
              <a:t>At the end of the student’s high school career, it is important to ensure that the LEA has updated contact information .  </a:t>
            </a:r>
          </a:p>
          <a:p>
            <a:endParaRPr lang="en-US" sz="2800">
              <a:latin typeface="Century Schoolbook" panose="02040604050505020304" pitchFamily="18" charset="0"/>
            </a:endParaRPr>
          </a:p>
          <a:p>
            <a:r>
              <a:rPr lang="en-US" sz="2800">
                <a:latin typeface="Century Schoolbook" panose="02040604050505020304" pitchFamily="18" charset="0"/>
              </a:rPr>
              <a:t>Students should be made aware that  the LEA is interested in hearing about their postsecondary  education, work and living experiences  and will be conducting a survey  to gather data  and  obtain information to improve  transition services. </a:t>
            </a:r>
          </a:p>
        </p:txBody>
      </p:sp>
    </p:spTree>
    <p:extLst>
      <p:ext uri="{BB962C8B-B14F-4D97-AF65-F5344CB8AC3E}">
        <p14:creationId xmlns:p14="http://schemas.microsoft.com/office/powerpoint/2010/main" val="141946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70020" y="4347047"/>
            <a:ext cx="1287380" cy="369332"/>
          </a:xfrm>
          <a:prstGeom prst="rect">
            <a:avLst/>
          </a:prstGeom>
          <a:noFill/>
        </p:spPr>
        <p:txBody>
          <a:bodyPr wrap="square" rtlCol="0">
            <a:spAutoFit/>
          </a:bodyPr>
          <a:lstStyle/>
          <a:p>
            <a:r>
              <a:rPr lang="en-US">
                <a:solidFill>
                  <a:srgbClr val="FF0000"/>
                </a:solidFill>
              </a:rPr>
              <a:t> </a:t>
            </a:r>
          </a:p>
        </p:txBody>
      </p:sp>
      <p:sp>
        <p:nvSpPr>
          <p:cNvPr id="2" name="Rectangle 1"/>
          <p:cNvSpPr/>
          <p:nvPr/>
        </p:nvSpPr>
        <p:spPr>
          <a:xfrm>
            <a:off x="2279904" y="1718394"/>
            <a:ext cx="8193024" cy="3539430"/>
          </a:xfrm>
          <a:prstGeom prst="rect">
            <a:avLst/>
          </a:prstGeom>
        </p:spPr>
        <p:txBody>
          <a:bodyPr wrap="square">
            <a:spAutoFit/>
          </a:bodyPr>
          <a:lstStyle/>
          <a:p>
            <a:r>
              <a:rPr lang="en-US" sz="2800">
                <a:latin typeface="Century Schoolbook" panose="02040604050505020304" pitchFamily="18" charset="0"/>
              </a:rPr>
              <a:t>For the transition aged student, age appropriate  Transition assessments will be discussed within the present level(s) of performance section on the IEP.  In most instances, postsecondary transition assessments will address one (or more)  of the postsecondary goal areas of: education/training, employment and as appropriate independent living. </a:t>
            </a:r>
          </a:p>
        </p:txBody>
      </p:sp>
    </p:spTree>
    <p:extLst>
      <p:ext uri="{BB962C8B-B14F-4D97-AF65-F5344CB8AC3E}">
        <p14:creationId xmlns:p14="http://schemas.microsoft.com/office/powerpoint/2010/main" val="738056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3331785"/>
          </a:xfrm>
        </p:spPr>
        <p:txBody>
          <a:bodyPr>
            <a:normAutofit fontScale="90000"/>
          </a:bodyPr>
          <a:lstStyle/>
          <a:p>
            <a:pPr algn="ctr"/>
            <a:br>
              <a:rPr lang="en-US"/>
            </a:br>
            <a:br>
              <a:rPr lang="en-US"/>
            </a:br>
            <a:br>
              <a:rPr lang="en-US"/>
            </a:br>
            <a:r>
              <a:rPr lang="en-US" sz="8000"/>
              <a:t>Secondary Transition in the IEP</a:t>
            </a:r>
          </a:p>
        </p:txBody>
      </p:sp>
    </p:spTree>
    <p:extLst>
      <p:ext uri="{BB962C8B-B14F-4D97-AF65-F5344CB8AC3E}">
        <p14:creationId xmlns:p14="http://schemas.microsoft.com/office/powerpoint/2010/main" val="65292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0007" y="1084870"/>
            <a:ext cx="8626415" cy="3539430"/>
          </a:xfrm>
          <a:prstGeom prst="rect">
            <a:avLst/>
          </a:prstGeom>
        </p:spPr>
        <p:txBody>
          <a:bodyPr wrap="square">
            <a:spAutoFit/>
          </a:bodyPr>
          <a:lstStyle/>
          <a:p>
            <a:r>
              <a:rPr lang="en-US" sz="2800">
                <a:latin typeface="Century Schoolbook" panose="02040604050505020304" pitchFamily="18" charset="0"/>
              </a:rPr>
              <a:t>At age 14, the IEP team must ensure that the needs, interests, preferences of the student are considered in the development of the IEP. Beginning with this IEP, the student must be invited to the Transition IEP meeting. The course of study selection should also be carefully considered in relation to the student’s postsecondary goals.</a:t>
            </a:r>
          </a:p>
        </p:txBody>
      </p:sp>
    </p:spTree>
    <p:extLst>
      <p:ext uri="{BB962C8B-B14F-4D97-AF65-F5344CB8AC3E}">
        <p14:creationId xmlns:p14="http://schemas.microsoft.com/office/powerpoint/2010/main" val="1736643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9369" y="1121880"/>
            <a:ext cx="9815645" cy="4585871"/>
          </a:xfrm>
          <a:prstGeom prst="rect">
            <a:avLst/>
          </a:prstGeom>
        </p:spPr>
        <p:txBody>
          <a:bodyPr wrap="square">
            <a:spAutoFit/>
          </a:bodyPr>
          <a:lstStyle/>
          <a:p>
            <a:r>
              <a:rPr lang="en-US" sz="3600" b="1">
                <a:solidFill>
                  <a:srgbClr val="000000"/>
                </a:solidFill>
                <a:latin typeface="+mj-lt"/>
              </a:rPr>
              <a:t> Transition Planning Practices</a:t>
            </a:r>
          </a:p>
          <a:p>
            <a:r>
              <a:rPr lang="en-US" sz="2000">
                <a:solidFill>
                  <a:srgbClr val="000000"/>
                </a:solidFill>
                <a:latin typeface="+mj-lt"/>
              </a:rPr>
              <a:t>	</a:t>
            </a:r>
          </a:p>
          <a:p>
            <a:r>
              <a:rPr lang="en-US" sz="2400">
                <a:solidFill>
                  <a:srgbClr val="000000"/>
                </a:solidFill>
                <a:latin typeface="+mj-lt"/>
              </a:rPr>
              <a:t>1. </a:t>
            </a:r>
            <a:r>
              <a:rPr lang="en-US" sz="2400" b="1">
                <a:solidFill>
                  <a:srgbClr val="000000"/>
                </a:solidFill>
                <a:latin typeface="+mj-lt"/>
              </a:rPr>
              <a:t>Invite </a:t>
            </a:r>
            <a:r>
              <a:rPr lang="en-US" sz="2400">
                <a:solidFill>
                  <a:srgbClr val="000000"/>
                </a:solidFill>
                <a:latin typeface="+mj-lt"/>
              </a:rPr>
              <a:t>student; </a:t>
            </a:r>
          </a:p>
          <a:p>
            <a:r>
              <a:rPr lang="en-US" sz="2400">
                <a:solidFill>
                  <a:srgbClr val="000000"/>
                </a:solidFill>
                <a:latin typeface="+mj-lt"/>
              </a:rPr>
              <a:t>2. </a:t>
            </a:r>
            <a:r>
              <a:rPr lang="en-US" sz="2400" b="1">
                <a:solidFill>
                  <a:srgbClr val="000000"/>
                </a:solidFill>
                <a:latin typeface="+mj-lt"/>
              </a:rPr>
              <a:t>Administer </a:t>
            </a:r>
            <a:r>
              <a:rPr lang="en-US" sz="2400">
                <a:solidFill>
                  <a:srgbClr val="000000"/>
                </a:solidFill>
                <a:latin typeface="+mj-lt"/>
              </a:rPr>
              <a:t>age appropriate transition assessments; </a:t>
            </a:r>
          </a:p>
          <a:p>
            <a:r>
              <a:rPr lang="en-US" sz="2400">
                <a:solidFill>
                  <a:srgbClr val="000000"/>
                </a:solidFill>
                <a:latin typeface="+mj-lt"/>
              </a:rPr>
              <a:t>3. </a:t>
            </a:r>
            <a:r>
              <a:rPr lang="en-US" sz="2400" b="1">
                <a:solidFill>
                  <a:srgbClr val="000000"/>
                </a:solidFill>
                <a:latin typeface="+mj-lt"/>
              </a:rPr>
              <a:t>Determine </a:t>
            </a:r>
            <a:r>
              <a:rPr lang="en-US" sz="2400">
                <a:solidFill>
                  <a:srgbClr val="000000"/>
                </a:solidFill>
                <a:latin typeface="+mj-lt"/>
              </a:rPr>
              <a:t>needs, interests, preferences, and strengths; </a:t>
            </a:r>
          </a:p>
          <a:p>
            <a:r>
              <a:rPr lang="en-US" sz="2400">
                <a:solidFill>
                  <a:srgbClr val="000000"/>
                </a:solidFill>
                <a:latin typeface="+mj-lt"/>
              </a:rPr>
              <a:t>4. </a:t>
            </a:r>
            <a:r>
              <a:rPr lang="en-US" sz="2400" b="1">
                <a:solidFill>
                  <a:srgbClr val="000000"/>
                </a:solidFill>
                <a:latin typeface="+mj-lt"/>
              </a:rPr>
              <a:t>Develop </a:t>
            </a:r>
            <a:r>
              <a:rPr lang="en-US" sz="2400">
                <a:solidFill>
                  <a:srgbClr val="000000"/>
                </a:solidFill>
                <a:latin typeface="+mj-lt"/>
              </a:rPr>
              <a:t>postsecondary goals; </a:t>
            </a:r>
          </a:p>
          <a:p>
            <a:r>
              <a:rPr lang="en-US" sz="2400">
                <a:solidFill>
                  <a:srgbClr val="000000"/>
                </a:solidFill>
                <a:latin typeface="+mj-lt"/>
              </a:rPr>
              <a:t>5. </a:t>
            </a:r>
            <a:r>
              <a:rPr lang="en-US" sz="2400" b="1">
                <a:solidFill>
                  <a:srgbClr val="000000"/>
                </a:solidFill>
                <a:latin typeface="+mj-lt"/>
              </a:rPr>
              <a:t>Create </a:t>
            </a:r>
            <a:r>
              <a:rPr lang="en-US" sz="2400">
                <a:solidFill>
                  <a:srgbClr val="000000"/>
                </a:solidFill>
                <a:latin typeface="+mj-lt"/>
              </a:rPr>
              <a:t>annual goals consistent with postsecondary goals; </a:t>
            </a:r>
          </a:p>
          <a:p>
            <a:r>
              <a:rPr lang="en-US" sz="2400">
                <a:solidFill>
                  <a:srgbClr val="000000"/>
                </a:solidFill>
                <a:latin typeface="+mj-lt"/>
              </a:rPr>
              <a:t>6. </a:t>
            </a:r>
            <a:r>
              <a:rPr lang="en-US" sz="2400" b="1">
                <a:solidFill>
                  <a:srgbClr val="000000"/>
                </a:solidFill>
                <a:latin typeface="+mj-lt"/>
              </a:rPr>
              <a:t>Determine </a:t>
            </a:r>
            <a:r>
              <a:rPr lang="en-US" sz="2400">
                <a:solidFill>
                  <a:srgbClr val="000000"/>
                </a:solidFill>
                <a:latin typeface="+mj-lt"/>
              </a:rPr>
              <a:t>transition services, including course of study needed to assist your student in reaching those goals; </a:t>
            </a:r>
          </a:p>
          <a:p>
            <a:r>
              <a:rPr lang="en-US" sz="2400">
                <a:solidFill>
                  <a:srgbClr val="000000"/>
                </a:solidFill>
                <a:latin typeface="+mj-lt"/>
              </a:rPr>
              <a:t>7. </a:t>
            </a:r>
            <a:r>
              <a:rPr lang="en-US" sz="2400" b="1">
                <a:solidFill>
                  <a:srgbClr val="000000"/>
                </a:solidFill>
                <a:latin typeface="+mj-lt"/>
              </a:rPr>
              <a:t>Consult </a:t>
            </a:r>
            <a:r>
              <a:rPr lang="en-US" sz="2400">
                <a:solidFill>
                  <a:srgbClr val="000000"/>
                </a:solidFill>
                <a:latin typeface="+mj-lt"/>
              </a:rPr>
              <a:t>other agencies, in particular, the VR agency; and </a:t>
            </a:r>
          </a:p>
          <a:p>
            <a:r>
              <a:rPr lang="en-US" sz="2400">
                <a:solidFill>
                  <a:srgbClr val="000000"/>
                </a:solidFill>
                <a:latin typeface="+mj-lt"/>
              </a:rPr>
              <a:t>8. </a:t>
            </a:r>
            <a:r>
              <a:rPr lang="en-US" sz="2400" b="1">
                <a:solidFill>
                  <a:srgbClr val="000000"/>
                </a:solidFill>
                <a:latin typeface="+mj-lt"/>
              </a:rPr>
              <a:t>Update </a:t>
            </a:r>
            <a:r>
              <a:rPr lang="en-US" sz="2400">
                <a:solidFill>
                  <a:srgbClr val="000000"/>
                </a:solidFill>
                <a:latin typeface="+mj-lt"/>
              </a:rPr>
              <a:t>annually. </a:t>
            </a:r>
          </a:p>
          <a:p>
            <a:r>
              <a:rPr lang="en-US" sz="2000">
                <a:solidFill>
                  <a:srgbClr val="000000"/>
                </a:solidFill>
                <a:latin typeface="Calibri" panose="020F0502020204030204" pitchFamily="34" charset="0"/>
              </a:rPr>
              <a:t>	</a:t>
            </a:r>
          </a:p>
        </p:txBody>
      </p:sp>
    </p:spTree>
    <p:extLst>
      <p:ext uri="{BB962C8B-B14F-4D97-AF65-F5344CB8AC3E}">
        <p14:creationId xmlns:p14="http://schemas.microsoft.com/office/powerpoint/2010/main" val="1590619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61507" y="157162"/>
            <a:ext cx="10392218" cy="6543675"/>
          </a:xfrm>
          <a:prstGeom prst="rect">
            <a:avLst/>
          </a:prstGeom>
        </p:spPr>
      </p:pic>
    </p:spTree>
    <p:extLst>
      <p:ext uri="{BB962C8B-B14F-4D97-AF65-F5344CB8AC3E}">
        <p14:creationId xmlns:p14="http://schemas.microsoft.com/office/powerpoint/2010/main" val="2469950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73834" y="1222156"/>
            <a:ext cx="10230742" cy="3539430"/>
          </a:xfrm>
          <a:prstGeom prst="rect">
            <a:avLst/>
          </a:prstGeom>
          <a:noFill/>
        </p:spPr>
        <p:txBody>
          <a:bodyPr wrap="square" rtlCol="0">
            <a:spAutoFit/>
          </a:bodyPr>
          <a:lstStyle/>
          <a:p>
            <a:r>
              <a:rPr lang="en-US" sz="3200">
                <a:latin typeface="Century Schoolbook" panose="02040604050505020304" pitchFamily="18" charset="0"/>
              </a:rPr>
              <a:t>Essential questions:</a:t>
            </a:r>
          </a:p>
          <a:p>
            <a:endParaRPr lang="en-US" sz="2400">
              <a:latin typeface="Century Schoolbook" panose="02040604050505020304" pitchFamily="18" charset="0"/>
            </a:endParaRPr>
          </a:p>
          <a:p>
            <a:r>
              <a:rPr lang="en-US" sz="2400">
                <a:latin typeface="Century Schoolbook" panose="02040604050505020304" pitchFamily="18" charset="0"/>
              </a:rPr>
              <a:t>“What do we know about our student?”</a:t>
            </a:r>
          </a:p>
          <a:p>
            <a:endParaRPr lang="en-US" sz="2400">
              <a:latin typeface="Century Schoolbook" panose="02040604050505020304" pitchFamily="18" charset="0"/>
            </a:endParaRPr>
          </a:p>
          <a:p>
            <a:r>
              <a:rPr lang="en-US" sz="2400">
                <a:latin typeface="Century Schoolbook" panose="02040604050505020304" pitchFamily="18" charset="0"/>
              </a:rPr>
              <a:t>“Do we need more information about a specific postsecondary area:  education/training, employment and /or independent living?”</a:t>
            </a:r>
          </a:p>
          <a:p>
            <a:endParaRPr lang="en-US" sz="2400">
              <a:latin typeface="Century Schoolbook" panose="02040604050505020304" pitchFamily="18" charset="0"/>
            </a:endParaRPr>
          </a:p>
          <a:p>
            <a:r>
              <a:rPr lang="en-US" sz="2400">
                <a:latin typeface="Century Schoolbook" panose="02040604050505020304" pitchFamily="18" charset="0"/>
              </a:rPr>
              <a:t>“How will we gather that data/information?”  might help IEP teams select  age appropriate transition assessments.</a:t>
            </a:r>
          </a:p>
        </p:txBody>
      </p:sp>
    </p:spTree>
    <p:extLst>
      <p:ext uri="{BB962C8B-B14F-4D97-AF65-F5344CB8AC3E}">
        <p14:creationId xmlns:p14="http://schemas.microsoft.com/office/powerpoint/2010/main" val="411280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8AB71A6F63B541A61D8BFF8BB8BFF9" ma:contentTypeVersion="14" ma:contentTypeDescription="Create a new document." ma:contentTypeScope="" ma:versionID="2fa961a790de2c1834b6c1fc825b7490">
  <xsd:schema xmlns:xsd="http://www.w3.org/2001/XMLSchema" xmlns:xs="http://www.w3.org/2001/XMLSchema" xmlns:p="http://schemas.microsoft.com/office/2006/metadata/properties" xmlns:ns2="7da54c2b-3a55-4338-9fca-047193635ce2" xmlns:ns3="4fe4a954-4660-482e-b46e-f39a51badc26" targetNamespace="http://schemas.microsoft.com/office/2006/metadata/properties" ma:root="true" ma:fieldsID="4cdde09c113670c834d7a121ef9476ba" ns2:_="" ns3:_="">
    <xsd:import namespace="7da54c2b-3a55-4338-9fca-047193635ce2"/>
    <xsd:import namespace="4fe4a954-4660-482e-b46e-f39a51badc26"/>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a54c2b-3a55-4338-9fca-047193635ce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fe4a954-4660-482e-b46e-f39a51badc26"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internalName="MediaServiceAutoTags"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stSharedByUser xmlns="7da54c2b-3a55-4338-9fca-047193635ce2" xsi:nil="true"/>
    <SharedWithUsers xmlns="7da54c2b-3a55-4338-9fca-047193635ce2">
      <UserInfo>
        <DisplayName/>
        <AccountId xsi:nil="true"/>
        <AccountType/>
      </UserInfo>
    </SharedWithUsers>
    <LastSharedByTime xmlns="7da54c2b-3a55-4338-9fca-047193635ce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2790B2-26E0-4F36-AACF-DBEB1ABC1F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a54c2b-3a55-4338-9fca-047193635ce2"/>
    <ds:schemaRef ds:uri="4fe4a954-4660-482e-b46e-f39a51badc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59263E-01D9-4B54-9AF5-F252A283D07E}">
  <ds:schemaRefs>
    <ds:schemaRef ds:uri="http://schemas.microsoft.com/office/2006/metadata/properties"/>
    <ds:schemaRef ds:uri="http://schemas.microsoft.com/office/infopath/2007/PartnerControls"/>
    <ds:schemaRef ds:uri="7da54c2b-3a55-4338-9fca-047193635ce2"/>
  </ds:schemaRefs>
</ds:datastoreItem>
</file>

<file path=customXml/itemProps3.xml><?xml version="1.0" encoding="utf-8"?>
<ds:datastoreItem xmlns:ds="http://schemas.openxmlformats.org/officeDocument/2006/customXml" ds:itemID="{10AE8E4A-F28C-4199-956F-55ECE2EDF6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TotalTime>
  <Words>5043</Words>
  <Application>Microsoft Office PowerPoint</Application>
  <PresentationFormat>Widescreen</PresentationFormat>
  <Paragraphs>321</Paragraphs>
  <Slides>30</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Cambria</vt:lpstr>
      <vt:lpstr>Century Schoolbook</vt:lpstr>
      <vt:lpstr>Office Theme</vt:lpstr>
      <vt:lpstr>Individualized Education Programs</vt:lpstr>
      <vt:lpstr>PowerPoint Presentation</vt:lpstr>
      <vt:lpstr>Transition Policy</vt:lpstr>
      <vt:lpstr>PowerPoint Presentation</vt:lpstr>
      <vt:lpstr>   Secondary Transition in the IEP</vt:lpstr>
      <vt:lpstr>PowerPoint Presentation</vt:lpstr>
      <vt:lpstr>PowerPoint Presentation</vt:lpstr>
      <vt:lpstr>PowerPoint Presentation</vt:lpstr>
      <vt:lpstr>PowerPoint Presentation</vt:lpstr>
      <vt:lpstr>Postsecondary Goals and Supports </vt:lpstr>
      <vt:lpstr>PowerPoint Presentation</vt:lpstr>
      <vt:lpstr>Writing Postsecondary Goals</vt:lpstr>
      <vt:lpstr>PowerPoint Presentation</vt:lpstr>
      <vt:lpstr>PowerPoint Presentation</vt:lpstr>
      <vt:lpstr>PowerPoint Presentation</vt:lpstr>
      <vt:lpstr>Instruction</vt:lpstr>
      <vt:lpstr>Related Services</vt:lpstr>
      <vt:lpstr>Community Experiences</vt:lpstr>
      <vt:lpstr>Employment  Development</vt:lpstr>
      <vt:lpstr>Daily Living Skills*  and Vocational Evaluation*    *as appropriate</vt:lpstr>
      <vt:lpstr>PowerPoint Presentation</vt:lpstr>
      <vt:lpstr>Outside Agency Participation</vt:lpstr>
      <vt:lpstr>Transfer of Rights and Age of Majority</vt:lpstr>
      <vt:lpstr>PowerPoint Presentation</vt:lpstr>
      <vt:lpstr>Summary of Performance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Individualized Education Programs</dc:title>
  <dc:creator>Anne Monterosso</dc:creator>
  <cp:lastModifiedBy>ANDREA DAGNALAN</cp:lastModifiedBy>
  <cp:revision>2</cp:revision>
  <cp:lastPrinted>2018-06-27T14:28:08Z</cp:lastPrinted>
  <dcterms:modified xsi:type="dcterms:W3CDTF">2020-02-18T21:03:13Z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0x010100388AB71A6F63B541A61D8BFF8BB8BFF9</vt:lpwstr>
  </property>
  <property fmtid="{D5CDD505-2E9C-101B-9397-08002B2CF9AE}" pid="3" name="Order">
    <vt:r8>551700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